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0"/>
  </p:notesMasterIdLst>
  <p:sldIdLst>
    <p:sldId id="284" r:id="rId2"/>
    <p:sldId id="371" r:id="rId3"/>
    <p:sldId id="376" r:id="rId4"/>
    <p:sldId id="360" r:id="rId5"/>
    <p:sldId id="398" r:id="rId6"/>
    <p:sldId id="399" r:id="rId7"/>
    <p:sldId id="400" r:id="rId8"/>
    <p:sldId id="377" r:id="rId9"/>
    <p:sldId id="402" r:id="rId10"/>
    <p:sldId id="403" r:id="rId11"/>
    <p:sldId id="401" r:id="rId12"/>
    <p:sldId id="404" r:id="rId13"/>
    <p:sldId id="405" r:id="rId14"/>
    <p:sldId id="406" r:id="rId15"/>
    <p:sldId id="410" r:id="rId16"/>
    <p:sldId id="409" r:id="rId17"/>
    <p:sldId id="408" r:id="rId18"/>
    <p:sldId id="381" r:id="rId1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FFCC"/>
    <a:srgbClr val="FFFFCC"/>
    <a:srgbClr val="4D2727"/>
    <a:srgbClr val="592D2D"/>
    <a:srgbClr val="613131"/>
    <a:srgbClr val="6600CC"/>
    <a:srgbClr val="660066"/>
    <a:srgbClr val="A9555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97" autoAdjust="0"/>
    <p:restoredTop sz="92922" autoAdjust="0"/>
  </p:normalViewPr>
  <p:slideViewPr>
    <p:cSldViewPr>
      <p:cViewPr varScale="1">
        <p:scale>
          <a:sx n="58" d="100"/>
          <a:sy n="58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E230CACF-2853-4AC3-96A1-7497DE33FB20}" type="datetimeFigureOut">
              <a:rPr lang="ru-RU"/>
              <a:pPr>
                <a:defRPr/>
              </a:pPr>
              <a:t>21.11.2024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8AA2C42-F44D-4377-A4E4-C7F5D949C9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407BBA-5C57-42D0-9906-8DBCF354D57B}" type="slidenum">
              <a:rPr lang="ru-RU" altLang="ru-RU" smtClean="0"/>
              <a:pPr>
                <a:spcBef>
                  <a:spcPct val="0"/>
                </a:spcBef>
              </a:pPr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3735AE1-DE40-2B7C-0E4D-B12057505D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>
            <a:extLst>
              <a:ext uri="{FF2B5EF4-FFF2-40B4-BE49-F238E27FC236}">
                <a16:creationId xmlns:a16="http://schemas.microsoft.com/office/drawing/2014/main" xmlns="" id="{7D2CAE87-3B53-440D-F2AD-828511B8C7D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>
            <a:extLst>
              <a:ext uri="{FF2B5EF4-FFF2-40B4-BE49-F238E27FC236}">
                <a16:creationId xmlns:a16="http://schemas.microsoft.com/office/drawing/2014/main" xmlns="" id="{3556955A-7EF7-96D3-28E3-85B4A17276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1268" name="Номер слайда 3">
            <a:extLst>
              <a:ext uri="{FF2B5EF4-FFF2-40B4-BE49-F238E27FC236}">
                <a16:creationId xmlns:a16="http://schemas.microsoft.com/office/drawing/2014/main" xmlns="" id="{8CB6D395-4E2C-1488-ADD7-48BC717D1FAB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3A6227E-03C4-4521-A3B4-D8360CBBD35F}" type="slidenum">
              <a:rPr lang="ru-RU" altLang="ru-RU" b="0"/>
              <a:pPr algn="r" eaLnBrk="1" hangingPunct="1">
                <a:spcBef>
                  <a:spcPct val="0"/>
                </a:spcBef>
              </a:pPr>
              <a:t>14</a:t>
            </a:fld>
            <a:endParaRPr lang="ru-RU" altLang="ru-RU" b="0"/>
          </a:p>
        </p:txBody>
      </p:sp>
    </p:spTree>
    <p:extLst>
      <p:ext uri="{BB962C8B-B14F-4D97-AF65-F5344CB8AC3E}">
        <p14:creationId xmlns:p14="http://schemas.microsoft.com/office/powerpoint/2010/main" xmlns="" val="4887043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70A68C2-B81B-6A6D-3ED0-1B318BAB54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>
            <a:extLst>
              <a:ext uri="{FF2B5EF4-FFF2-40B4-BE49-F238E27FC236}">
                <a16:creationId xmlns:a16="http://schemas.microsoft.com/office/drawing/2014/main" xmlns="" id="{D33A90D0-D4D6-CB31-81B0-2E29A60D8CB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>
            <a:extLst>
              <a:ext uri="{FF2B5EF4-FFF2-40B4-BE49-F238E27FC236}">
                <a16:creationId xmlns:a16="http://schemas.microsoft.com/office/drawing/2014/main" xmlns="" id="{7D03741E-5E5B-9FE4-A3E1-E60790D3199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1268" name="Номер слайда 3">
            <a:extLst>
              <a:ext uri="{FF2B5EF4-FFF2-40B4-BE49-F238E27FC236}">
                <a16:creationId xmlns:a16="http://schemas.microsoft.com/office/drawing/2014/main" xmlns="" id="{960B376A-3708-5995-EB33-03651FD343F5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3A6227E-03C4-4521-A3B4-D8360CBBD35F}" type="slidenum">
              <a:rPr lang="ru-RU" altLang="ru-RU" b="0"/>
              <a:pPr algn="r" eaLnBrk="1" hangingPunct="1">
                <a:spcBef>
                  <a:spcPct val="0"/>
                </a:spcBef>
              </a:pPr>
              <a:t>15</a:t>
            </a:fld>
            <a:endParaRPr lang="ru-RU" altLang="ru-RU" b="0"/>
          </a:p>
        </p:txBody>
      </p:sp>
    </p:spTree>
    <p:extLst>
      <p:ext uri="{BB962C8B-B14F-4D97-AF65-F5344CB8AC3E}">
        <p14:creationId xmlns:p14="http://schemas.microsoft.com/office/powerpoint/2010/main" xmlns="" val="22565765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E9E50CB-4F26-25E3-F744-429E517BC7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>
            <a:extLst>
              <a:ext uri="{FF2B5EF4-FFF2-40B4-BE49-F238E27FC236}">
                <a16:creationId xmlns:a16="http://schemas.microsoft.com/office/drawing/2014/main" xmlns="" id="{4432882B-ECBF-67AF-517B-497FF003C2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>
            <a:extLst>
              <a:ext uri="{FF2B5EF4-FFF2-40B4-BE49-F238E27FC236}">
                <a16:creationId xmlns:a16="http://schemas.microsoft.com/office/drawing/2014/main" xmlns="" id="{699693B4-900E-FAE4-4427-5C446772A65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1268" name="Номер слайда 3">
            <a:extLst>
              <a:ext uri="{FF2B5EF4-FFF2-40B4-BE49-F238E27FC236}">
                <a16:creationId xmlns:a16="http://schemas.microsoft.com/office/drawing/2014/main" xmlns="" id="{EB7DC112-C90B-449F-26F1-16DC9020200F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3A6227E-03C4-4521-A3B4-D8360CBBD35F}" type="slidenum">
              <a:rPr lang="ru-RU" altLang="ru-RU" b="0"/>
              <a:pPr algn="r" eaLnBrk="1" hangingPunct="1">
                <a:spcBef>
                  <a:spcPct val="0"/>
                </a:spcBef>
              </a:pPr>
              <a:t>16</a:t>
            </a:fld>
            <a:endParaRPr lang="ru-RU" altLang="ru-RU" b="0"/>
          </a:p>
        </p:txBody>
      </p:sp>
    </p:spTree>
    <p:extLst>
      <p:ext uri="{BB962C8B-B14F-4D97-AF65-F5344CB8AC3E}">
        <p14:creationId xmlns:p14="http://schemas.microsoft.com/office/powerpoint/2010/main" xmlns="" val="12622046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C037282-088E-841E-4AA5-031E7EF1C2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>
            <a:extLst>
              <a:ext uri="{FF2B5EF4-FFF2-40B4-BE49-F238E27FC236}">
                <a16:creationId xmlns:a16="http://schemas.microsoft.com/office/drawing/2014/main" xmlns="" id="{6AC9679E-FD3B-6850-2ED2-5FD109950C3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>
            <a:extLst>
              <a:ext uri="{FF2B5EF4-FFF2-40B4-BE49-F238E27FC236}">
                <a16:creationId xmlns:a16="http://schemas.microsoft.com/office/drawing/2014/main" xmlns="" id="{DB69D1E4-476B-BD20-2D7C-6FB965DE21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1268" name="Номер слайда 3">
            <a:extLst>
              <a:ext uri="{FF2B5EF4-FFF2-40B4-BE49-F238E27FC236}">
                <a16:creationId xmlns:a16="http://schemas.microsoft.com/office/drawing/2014/main" xmlns="" id="{847A9920-5878-1351-ED05-10542A6E4739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3A6227E-03C4-4521-A3B4-D8360CBBD35F}" type="slidenum">
              <a:rPr lang="ru-RU" altLang="ru-RU" b="0"/>
              <a:pPr algn="r" eaLnBrk="1" hangingPunct="1">
                <a:spcBef>
                  <a:spcPct val="0"/>
                </a:spcBef>
              </a:pPr>
              <a:t>17</a:t>
            </a:fld>
            <a:endParaRPr lang="ru-RU" altLang="ru-RU" b="0"/>
          </a:p>
        </p:txBody>
      </p:sp>
    </p:spTree>
    <p:extLst>
      <p:ext uri="{BB962C8B-B14F-4D97-AF65-F5344CB8AC3E}">
        <p14:creationId xmlns:p14="http://schemas.microsoft.com/office/powerpoint/2010/main" xmlns="" val="3259685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1268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3A6227E-03C4-4521-A3B4-D8360CBBD35F}" type="slidenum">
              <a:rPr lang="ru-RU" altLang="ru-RU" b="0"/>
              <a:pPr algn="r" eaLnBrk="1" hangingPunct="1">
                <a:spcBef>
                  <a:spcPct val="0"/>
                </a:spcBef>
              </a:pPr>
              <a:t>2</a:t>
            </a:fld>
            <a:endParaRPr lang="ru-RU" altLang="ru-RU" b="0"/>
          </a:p>
        </p:txBody>
      </p:sp>
    </p:spTree>
    <p:extLst>
      <p:ext uri="{BB962C8B-B14F-4D97-AF65-F5344CB8AC3E}">
        <p14:creationId xmlns:p14="http://schemas.microsoft.com/office/powerpoint/2010/main" xmlns="" val="650136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1268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3A6227E-03C4-4521-A3B4-D8360CBBD35F}" type="slidenum">
              <a:rPr lang="ru-RU" altLang="ru-RU" b="0"/>
              <a:pPr algn="r" eaLnBrk="1" hangingPunct="1">
                <a:spcBef>
                  <a:spcPct val="0"/>
                </a:spcBef>
              </a:pPr>
              <a:t>3</a:t>
            </a:fld>
            <a:endParaRPr lang="ru-RU" altLang="ru-RU" b="0"/>
          </a:p>
        </p:txBody>
      </p:sp>
    </p:spTree>
    <p:extLst>
      <p:ext uri="{BB962C8B-B14F-4D97-AF65-F5344CB8AC3E}">
        <p14:creationId xmlns:p14="http://schemas.microsoft.com/office/powerpoint/2010/main" xmlns="" val="284420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1268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3A6227E-03C4-4521-A3B4-D8360CBBD35F}" type="slidenum">
              <a:rPr lang="ru-RU" altLang="ru-RU" b="0"/>
              <a:pPr algn="r" eaLnBrk="1" hangingPunct="1">
                <a:spcBef>
                  <a:spcPct val="0"/>
                </a:spcBef>
              </a:pPr>
              <a:t>8</a:t>
            </a:fld>
            <a:endParaRPr lang="ru-RU" altLang="ru-RU" b="0"/>
          </a:p>
        </p:txBody>
      </p:sp>
    </p:spTree>
    <p:extLst>
      <p:ext uri="{BB962C8B-B14F-4D97-AF65-F5344CB8AC3E}">
        <p14:creationId xmlns:p14="http://schemas.microsoft.com/office/powerpoint/2010/main" xmlns="" val="2324228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32CC347-541A-12F8-ED33-A2A6BFE7A1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>
            <a:extLst>
              <a:ext uri="{FF2B5EF4-FFF2-40B4-BE49-F238E27FC236}">
                <a16:creationId xmlns:a16="http://schemas.microsoft.com/office/drawing/2014/main" xmlns="" id="{19B00F0D-4F66-BEAA-3CA9-22621A82EFA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>
            <a:extLst>
              <a:ext uri="{FF2B5EF4-FFF2-40B4-BE49-F238E27FC236}">
                <a16:creationId xmlns:a16="http://schemas.microsoft.com/office/drawing/2014/main" xmlns="" id="{393D36B3-89B6-670A-051A-CC15E95E0E6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1268" name="Номер слайда 3">
            <a:extLst>
              <a:ext uri="{FF2B5EF4-FFF2-40B4-BE49-F238E27FC236}">
                <a16:creationId xmlns:a16="http://schemas.microsoft.com/office/drawing/2014/main" xmlns="" id="{45895083-C777-202F-B223-2F8572E93C3D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3A6227E-03C4-4521-A3B4-D8360CBBD35F}" type="slidenum">
              <a:rPr lang="ru-RU" altLang="ru-RU" b="0"/>
              <a:pPr algn="r" eaLnBrk="1" hangingPunct="1">
                <a:spcBef>
                  <a:spcPct val="0"/>
                </a:spcBef>
              </a:pPr>
              <a:t>9</a:t>
            </a:fld>
            <a:endParaRPr lang="ru-RU" altLang="ru-RU" b="0"/>
          </a:p>
        </p:txBody>
      </p:sp>
    </p:spTree>
    <p:extLst>
      <p:ext uri="{BB962C8B-B14F-4D97-AF65-F5344CB8AC3E}">
        <p14:creationId xmlns:p14="http://schemas.microsoft.com/office/powerpoint/2010/main" xmlns="" val="2750543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953EC08-3DB0-340B-31A3-96ED7FFAC2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>
            <a:extLst>
              <a:ext uri="{FF2B5EF4-FFF2-40B4-BE49-F238E27FC236}">
                <a16:creationId xmlns:a16="http://schemas.microsoft.com/office/drawing/2014/main" xmlns="" id="{2DF85A82-B7BA-0CC6-7D26-36491A2315A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>
            <a:extLst>
              <a:ext uri="{FF2B5EF4-FFF2-40B4-BE49-F238E27FC236}">
                <a16:creationId xmlns:a16="http://schemas.microsoft.com/office/drawing/2014/main" xmlns="" id="{5239DA31-EE79-302D-D9A9-C3A9091A0F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1268" name="Номер слайда 3">
            <a:extLst>
              <a:ext uri="{FF2B5EF4-FFF2-40B4-BE49-F238E27FC236}">
                <a16:creationId xmlns:a16="http://schemas.microsoft.com/office/drawing/2014/main" xmlns="" id="{4C54F8E3-AA0F-6A9F-B269-E7ECAD688505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3A6227E-03C4-4521-A3B4-D8360CBBD35F}" type="slidenum">
              <a:rPr lang="ru-RU" altLang="ru-RU" b="0"/>
              <a:pPr algn="r" eaLnBrk="1" hangingPunct="1">
                <a:spcBef>
                  <a:spcPct val="0"/>
                </a:spcBef>
              </a:pPr>
              <a:t>10</a:t>
            </a:fld>
            <a:endParaRPr lang="ru-RU" altLang="ru-RU" b="0"/>
          </a:p>
        </p:txBody>
      </p:sp>
    </p:spTree>
    <p:extLst>
      <p:ext uri="{BB962C8B-B14F-4D97-AF65-F5344CB8AC3E}">
        <p14:creationId xmlns:p14="http://schemas.microsoft.com/office/powerpoint/2010/main" xmlns="" val="1434548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10DD05C-D7C5-5B8A-867B-CF8692E32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>
            <a:extLst>
              <a:ext uri="{FF2B5EF4-FFF2-40B4-BE49-F238E27FC236}">
                <a16:creationId xmlns:a16="http://schemas.microsoft.com/office/drawing/2014/main" xmlns="" id="{3887C481-EBC7-391F-09EF-6A98D69C26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>
            <a:extLst>
              <a:ext uri="{FF2B5EF4-FFF2-40B4-BE49-F238E27FC236}">
                <a16:creationId xmlns:a16="http://schemas.microsoft.com/office/drawing/2014/main" xmlns="" id="{E6854C35-DACE-B061-CF38-F49268F4B83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1268" name="Номер слайда 3">
            <a:extLst>
              <a:ext uri="{FF2B5EF4-FFF2-40B4-BE49-F238E27FC236}">
                <a16:creationId xmlns:a16="http://schemas.microsoft.com/office/drawing/2014/main" xmlns="" id="{067266A3-4F04-9C2C-A207-3C02F6149D79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3A6227E-03C4-4521-A3B4-D8360CBBD35F}" type="slidenum">
              <a:rPr lang="ru-RU" altLang="ru-RU" b="0"/>
              <a:pPr algn="r" eaLnBrk="1" hangingPunct="1">
                <a:spcBef>
                  <a:spcPct val="0"/>
                </a:spcBef>
              </a:pPr>
              <a:t>11</a:t>
            </a:fld>
            <a:endParaRPr lang="ru-RU" altLang="ru-RU" b="0"/>
          </a:p>
        </p:txBody>
      </p:sp>
    </p:spTree>
    <p:extLst>
      <p:ext uri="{BB962C8B-B14F-4D97-AF65-F5344CB8AC3E}">
        <p14:creationId xmlns:p14="http://schemas.microsoft.com/office/powerpoint/2010/main" xmlns="" val="1425690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D82248A-6710-E450-6CCC-29CD538FF4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>
            <a:extLst>
              <a:ext uri="{FF2B5EF4-FFF2-40B4-BE49-F238E27FC236}">
                <a16:creationId xmlns:a16="http://schemas.microsoft.com/office/drawing/2014/main" xmlns="" id="{885C5039-80EF-BE03-06F9-65EC68D3434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>
            <a:extLst>
              <a:ext uri="{FF2B5EF4-FFF2-40B4-BE49-F238E27FC236}">
                <a16:creationId xmlns:a16="http://schemas.microsoft.com/office/drawing/2014/main" xmlns="" id="{474C8E46-8857-22DD-EE74-7217F3A53B3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1268" name="Номер слайда 3">
            <a:extLst>
              <a:ext uri="{FF2B5EF4-FFF2-40B4-BE49-F238E27FC236}">
                <a16:creationId xmlns:a16="http://schemas.microsoft.com/office/drawing/2014/main" xmlns="" id="{85ED1821-29CA-2766-EC37-70C09370D9D0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3A6227E-03C4-4521-A3B4-D8360CBBD35F}" type="slidenum">
              <a:rPr lang="ru-RU" altLang="ru-RU" b="0"/>
              <a:pPr algn="r" eaLnBrk="1" hangingPunct="1">
                <a:spcBef>
                  <a:spcPct val="0"/>
                </a:spcBef>
              </a:pPr>
              <a:t>12</a:t>
            </a:fld>
            <a:endParaRPr lang="ru-RU" altLang="ru-RU" b="0"/>
          </a:p>
        </p:txBody>
      </p:sp>
    </p:spTree>
    <p:extLst>
      <p:ext uri="{BB962C8B-B14F-4D97-AF65-F5344CB8AC3E}">
        <p14:creationId xmlns:p14="http://schemas.microsoft.com/office/powerpoint/2010/main" xmlns="" val="4000470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BD75496-4F52-0797-1B21-4216495D95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>
            <a:extLst>
              <a:ext uri="{FF2B5EF4-FFF2-40B4-BE49-F238E27FC236}">
                <a16:creationId xmlns:a16="http://schemas.microsoft.com/office/drawing/2014/main" xmlns="" id="{AA35ACF9-3B8F-3CC6-E08D-96D2549AAB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>
            <a:extLst>
              <a:ext uri="{FF2B5EF4-FFF2-40B4-BE49-F238E27FC236}">
                <a16:creationId xmlns:a16="http://schemas.microsoft.com/office/drawing/2014/main" xmlns="" id="{C676383D-2DE5-0FEE-06BF-550675C4D23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1268" name="Номер слайда 3">
            <a:extLst>
              <a:ext uri="{FF2B5EF4-FFF2-40B4-BE49-F238E27FC236}">
                <a16:creationId xmlns:a16="http://schemas.microsoft.com/office/drawing/2014/main" xmlns="" id="{C00DB019-BC00-B3B7-E0C7-6A6BD9D8200F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3A6227E-03C4-4521-A3B4-D8360CBBD35F}" type="slidenum">
              <a:rPr lang="ru-RU" altLang="ru-RU" b="0"/>
              <a:pPr algn="r" eaLnBrk="1" hangingPunct="1">
                <a:spcBef>
                  <a:spcPct val="0"/>
                </a:spcBef>
              </a:pPr>
              <a:t>13</a:t>
            </a:fld>
            <a:endParaRPr lang="ru-RU" altLang="ru-RU" b="0"/>
          </a:p>
        </p:txBody>
      </p:sp>
    </p:spTree>
    <p:extLst>
      <p:ext uri="{BB962C8B-B14F-4D97-AF65-F5344CB8AC3E}">
        <p14:creationId xmlns:p14="http://schemas.microsoft.com/office/powerpoint/2010/main" xmlns="" val="2324861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D1578-672D-4223-8CD3-B6D49FDC9722}" type="datetimeFigureOut">
              <a:rPr lang="ru-RU"/>
              <a:pPr>
                <a:defRPr/>
              </a:pPr>
              <a:t>21.11.2024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5A8D8-0F55-47A6-A154-32C063869A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9757675"/>
      </p:ext>
    </p:extLst>
  </p:cSld>
  <p:clrMapOvr>
    <a:masterClrMapping/>
  </p:clrMapOvr>
  <p:transition spd="med">
    <p:pull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52ACC-F528-4448-9F45-725CEA2C87ED}" type="datetimeFigureOut">
              <a:rPr lang="ru-RU"/>
              <a:pPr>
                <a:defRPr/>
              </a:pPr>
              <a:t>21.11.2024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F7FB1-5BFB-4883-A799-B92B8A3EA8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6531750"/>
      </p:ext>
    </p:extLst>
  </p:cSld>
  <p:clrMapOvr>
    <a:masterClrMapping/>
  </p:clrMapOvr>
  <p:transition spd="med"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08A44-ADAA-4402-AE5D-D0574A821171}" type="datetimeFigureOut">
              <a:rPr lang="ru-RU"/>
              <a:pPr>
                <a:defRPr/>
              </a:pPr>
              <a:t>21.11.2024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790E4-E877-4CAF-A9E3-6D62407DD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9430225"/>
      </p:ext>
    </p:extLst>
  </p:cSld>
  <p:clrMapOvr>
    <a:masterClrMapping/>
  </p:clrMapOvr>
  <p:transition spd="med"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16747-A9E1-4A27-A7E5-57166E51F506}" type="datetimeFigureOut">
              <a:rPr lang="ru-RU"/>
              <a:pPr>
                <a:defRPr/>
              </a:pPr>
              <a:t>21.11.2024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34B57-7F2C-41B9-9C18-2E4DF2E20C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8006161"/>
      </p:ext>
    </p:extLst>
  </p:cSld>
  <p:clrMapOvr>
    <a:masterClrMapping/>
  </p:clrMapOvr>
  <p:transition spd="med">
    <p:pull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350042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348" y="200024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21AD8-BDDB-4C08-A017-1622335F7930}" type="datetimeFigureOut">
              <a:rPr lang="ru-RU"/>
              <a:pPr>
                <a:defRPr/>
              </a:pPr>
              <a:t>21.11.2024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CBD13-D88F-4DC1-92FB-A5C45B5783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2667392"/>
      </p:ext>
    </p:extLst>
  </p:cSld>
  <p:clrMapOvr>
    <a:masterClrMapping/>
  </p:clrMapOvr>
  <p:transition spd="med">
    <p:pull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1550A-5616-4FAA-84CE-CAEB0115CC91}" type="datetimeFigureOut">
              <a:rPr lang="ru-RU"/>
              <a:pPr>
                <a:defRPr/>
              </a:pPr>
              <a:t>21.11.2024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DC6E6-BC3F-4E24-BF60-2187769E37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5773294"/>
      </p:ext>
    </p:extLst>
  </p:cSld>
  <p:clrMapOvr>
    <a:masterClrMapping/>
  </p:clrMapOvr>
  <p:transition spd="med">
    <p:pull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01AA5-31B6-4AB8-B8A5-66E7EF501155}" type="datetimeFigureOut">
              <a:rPr lang="ru-RU"/>
              <a:pPr>
                <a:defRPr/>
              </a:pPr>
              <a:t>21.11.2024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F8FB7-CF64-4606-872D-2F0B323C48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0097075"/>
      </p:ext>
    </p:extLst>
  </p:cSld>
  <p:clrMapOvr>
    <a:masterClrMapping/>
  </p:clrMapOvr>
  <p:transition spd="med">
    <p:pull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1F829-7AAE-4420-92AB-EE398E3C27A8}" type="datetimeFigureOut">
              <a:rPr lang="ru-RU"/>
              <a:pPr>
                <a:defRPr/>
              </a:pPr>
              <a:t>21.11.2024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1EC4E-CEB3-4B1F-A95E-D8EFB04FBD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15132"/>
      </p:ext>
    </p:extLst>
  </p:cSld>
  <p:clrMapOvr>
    <a:masterClrMapping/>
  </p:clrMapOvr>
  <p:transition spd="med">
    <p:pull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07007-E06C-4CE9-AC2D-C598564A8B1F}" type="datetimeFigureOut">
              <a:rPr lang="ru-RU"/>
              <a:pPr>
                <a:defRPr/>
              </a:pPr>
              <a:t>21.11.2024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9414F-F389-45CF-AB38-D544223C52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7064143"/>
      </p:ext>
    </p:extLst>
  </p:cSld>
  <p:clrMapOvr>
    <a:masterClrMapping/>
  </p:clrMapOvr>
  <p:transition spd="med">
    <p:pull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278BC-6398-4204-B410-C635EDC14446}" type="datetimeFigureOut">
              <a:rPr lang="ru-RU"/>
              <a:pPr>
                <a:defRPr/>
              </a:pPr>
              <a:t>21.11.2024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1DA5D-9E33-4893-A452-DF688AC221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2818479"/>
      </p:ext>
    </p:extLst>
  </p:cSld>
  <p:clrMapOvr>
    <a:masterClrMapping/>
  </p:clrMapOvr>
  <p:transition spd="med"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/>
              <a:t>Вставка рисунка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82CC3-FEEA-4246-97DD-4799D4FBC83C}" type="datetimeFigureOut">
              <a:rPr lang="ru-RU"/>
              <a:pPr>
                <a:defRPr/>
              </a:pPr>
              <a:t>21.11.2024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8F9B-6FDC-4480-AFB8-7EA6AB9514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1674026"/>
      </p:ext>
    </p:extLst>
  </p:cSld>
  <p:clrMapOvr>
    <a:masterClrMapping/>
  </p:clrMapOvr>
  <p:transition spd="med"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  <a:scene3d>
              <a:camera prst="orthographicFront">
                <a:rot lat="300000" lon="0" rev="0"/>
              </a:camera>
              <a:lightRig rig="threePt" dir="t"/>
            </a:scene3d>
            <a:sp3d extrusionH="57150" contourW="12700">
              <a:bevelB w="38100" h="38100"/>
              <a:extrusionClr>
                <a:srgbClr val="FFC000"/>
              </a:extrusionClr>
              <a:contourClr>
                <a:schemeClr val="tx1"/>
              </a:contourClr>
            </a:sp3d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57375"/>
            <a:ext cx="8229600" cy="426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A496CF-3510-449B-914F-DD4324B3E698}" type="datetimeFigureOut">
              <a:rPr lang="ru-RU"/>
              <a:pPr>
                <a:defRPr/>
              </a:pPr>
              <a:t>21.11.2024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6BAC134-151B-44ED-B4A5-EB5F9466B8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 spd="med">
    <p:pull dir="l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00"/>
          </a:solidFill>
          <a:effectLst>
            <a:innerShdw blurRad="63500" dist="50800">
              <a:prstClr val="black">
                <a:alpha val="88000"/>
              </a:prstClr>
            </a:innerShdw>
          </a:effectLst>
          <a:latin typeface="Mistral" pitchFamily="66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Mistral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Mistral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Mistral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Mistral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Mistral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Mistral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Mistral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Mistral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 kern="1200">
          <a:solidFill>
            <a:schemeClr val="tx1"/>
          </a:solidFill>
          <a:latin typeface="Constantia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 kern="1200">
          <a:solidFill>
            <a:schemeClr val="tx1"/>
          </a:solidFill>
          <a:latin typeface="Constantia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 kern="1200">
          <a:solidFill>
            <a:schemeClr val="tx1"/>
          </a:solidFill>
          <a:latin typeface="Constantia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 kern="1200">
          <a:solidFill>
            <a:schemeClr val="tx1"/>
          </a:solidFill>
          <a:latin typeface="Constantia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 kern="1200">
          <a:solidFill>
            <a:schemeClr val="tx1"/>
          </a:solidFill>
          <a:latin typeface="Constant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/>
          </p:cNvSpPr>
          <p:nvPr>
            <p:ph type="title" idx="4294967295"/>
          </p:nvPr>
        </p:nvSpPr>
        <p:spPr bwMode="auto">
          <a:xfrm>
            <a:off x="1979613" y="4437063"/>
            <a:ext cx="5472112" cy="1989137"/>
          </a:xfrm>
          <a:solidFill>
            <a:schemeClr val="bg1"/>
          </a:solidFill>
          <a:ln w="38100">
            <a:solidFill>
              <a:srgbClr val="006600"/>
            </a:solidFill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 педагогического опыта</a:t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 истории и обществознания</a:t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МКОУ «Тургеневская СОШ» </a:t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Чупова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И.А.</a:t>
            </a:r>
          </a:p>
        </p:txBody>
      </p:sp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0" y="0"/>
            <a:ext cx="9144000" cy="414972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3076" name="Rectangle 10"/>
          <p:cNvSpPr>
            <a:spLocks/>
          </p:cNvSpPr>
          <p:nvPr/>
        </p:nvSpPr>
        <p:spPr bwMode="auto">
          <a:xfrm>
            <a:off x="2397240" y="946150"/>
            <a:ext cx="6133985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buFontTx/>
              <a:buNone/>
            </a:pPr>
            <a:r>
              <a:rPr lang="ru-RU" altLang="ru-RU" sz="2400" dirty="0">
                <a:solidFill>
                  <a:srgbClr val="A50021"/>
                </a:solidFill>
                <a:latin typeface="Arial Black" panose="020B0A04020102020204" pitchFamily="34" charset="0"/>
              </a:rPr>
              <a:t>Развитие творческого  потенциала  учащихся через организацию исследовательской работы на уроках истории и обществознания</a:t>
            </a:r>
          </a:p>
        </p:txBody>
      </p:sp>
      <p:sp>
        <p:nvSpPr>
          <p:cNvPr id="3077" name="Line 13"/>
          <p:cNvSpPr>
            <a:spLocks noChangeShapeType="1"/>
          </p:cNvSpPr>
          <p:nvPr/>
        </p:nvSpPr>
        <p:spPr bwMode="auto">
          <a:xfrm>
            <a:off x="8893175" y="188913"/>
            <a:ext cx="0" cy="2951162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8" name="Line 14"/>
          <p:cNvSpPr>
            <a:spLocks noChangeShapeType="1"/>
          </p:cNvSpPr>
          <p:nvPr/>
        </p:nvSpPr>
        <p:spPr bwMode="auto">
          <a:xfrm>
            <a:off x="3779838" y="188913"/>
            <a:ext cx="5113337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9" name="Line 15"/>
          <p:cNvSpPr>
            <a:spLocks noChangeShapeType="1"/>
          </p:cNvSpPr>
          <p:nvPr/>
        </p:nvSpPr>
        <p:spPr bwMode="auto">
          <a:xfrm>
            <a:off x="827088" y="2852738"/>
            <a:ext cx="0" cy="1081087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0" name="Line 16"/>
          <p:cNvSpPr>
            <a:spLocks noChangeShapeType="1"/>
          </p:cNvSpPr>
          <p:nvPr/>
        </p:nvSpPr>
        <p:spPr bwMode="auto">
          <a:xfrm>
            <a:off x="827088" y="3933825"/>
            <a:ext cx="2016125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1" name="Line 18"/>
          <p:cNvSpPr>
            <a:spLocks noChangeShapeType="1"/>
          </p:cNvSpPr>
          <p:nvPr/>
        </p:nvSpPr>
        <p:spPr bwMode="auto">
          <a:xfrm>
            <a:off x="5580063" y="620713"/>
            <a:ext cx="2951162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2" name="Line 19"/>
          <p:cNvSpPr>
            <a:spLocks noChangeShapeType="1"/>
          </p:cNvSpPr>
          <p:nvPr/>
        </p:nvSpPr>
        <p:spPr bwMode="auto">
          <a:xfrm>
            <a:off x="8532813" y="620713"/>
            <a:ext cx="0" cy="15113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3" name="Rectangle 20"/>
          <p:cNvSpPr>
            <a:spLocks noChangeArrowheads="1"/>
          </p:cNvSpPr>
          <p:nvPr/>
        </p:nvSpPr>
        <p:spPr bwMode="auto">
          <a:xfrm rot="-506640">
            <a:off x="468313" y="836613"/>
            <a:ext cx="576262" cy="647700"/>
          </a:xfrm>
          <a:prstGeom prst="rect">
            <a:avLst/>
          </a:prstGeom>
          <a:solidFill>
            <a:srgbClr val="4D272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pic>
        <p:nvPicPr>
          <p:cNvPr id="3084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58910" y="284164"/>
            <a:ext cx="2079420" cy="2672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l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CBF733C-6C02-7932-B94F-3D9DC26A63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10FBDD7A-24EE-BEF5-F72C-289422AD9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504" y="2132856"/>
            <a:ext cx="9504040" cy="2160240"/>
          </a:xfrm>
        </p:spPr>
        <p:txBody>
          <a:bodyPr/>
          <a:lstStyle/>
          <a:p>
            <a:r>
              <a:rPr lang="ru-RU" dirty="0"/>
              <a:t>Исследование - </a:t>
            </a:r>
            <a:r>
              <a:rPr lang="ru-RU" sz="2000" dirty="0"/>
              <a:t>сбор и уточнение информации, решение промежуточных задач. Обсуждение альтернатив методом «мозгового штурма», выбор оптимального варианта. Основные инструменты: интервью, опросы, наблюдения, эксперименты.</a:t>
            </a:r>
            <a:endParaRPr lang="ru-RU" dirty="0"/>
          </a:p>
        </p:txBody>
      </p:sp>
      <p:sp>
        <p:nvSpPr>
          <p:cNvPr id="3" name="Заголовок 6">
            <a:extLst>
              <a:ext uri="{FF2B5EF4-FFF2-40B4-BE49-F238E27FC236}">
                <a16:creationId xmlns:a16="http://schemas.microsoft.com/office/drawing/2014/main" xmlns="" id="{AF591F99-C954-C450-3188-7A28D72BA18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99997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Структурирование исследовательской деятельности.</a:t>
            </a:r>
            <a:b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i="1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1845793"/>
      </p:ext>
    </p:extLst>
  </p:cSld>
  <p:clrMapOvr>
    <a:masterClrMapping/>
  </p:clrMapOvr>
  <p:transition spd="med">
    <p:pull dir="l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64F6E8A-297F-BB9D-9933-67C2FE89C9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B04DF73F-F5A4-CBB8-9AD8-F471D567D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504" y="2132856"/>
            <a:ext cx="9504040" cy="2160240"/>
          </a:xfrm>
        </p:spPr>
        <p:txBody>
          <a:bodyPr/>
          <a:lstStyle/>
          <a:p>
            <a:r>
              <a:rPr lang="ru-RU" dirty="0"/>
              <a:t>Формулирование результатов или выводов –</a:t>
            </a:r>
          </a:p>
          <a:p>
            <a:pPr marL="0" indent="0">
              <a:buNone/>
            </a:pPr>
            <a:r>
              <a:rPr lang="ru-RU" sz="2400" dirty="0"/>
              <a:t>анализ информации, формулирование выводов. Выполнение исследования и работа над проектом, анализируя информацию. Оформление исследования.</a:t>
            </a:r>
          </a:p>
        </p:txBody>
      </p:sp>
      <p:sp>
        <p:nvSpPr>
          <p:cNvPr id="3" name="Заголовок 6">
            <a:extLst>
              <a:ext uri="{FF2B5EF4-FFF2-40B4-BE49-F238E27FC236}">
                <a16:creationId xmlns:a16="http://schemas.microsoft.com/office/drawing/2014/main" xmlns="" id="{24AC1012-5221-1FBD-FE93-AF605909E7F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99997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Структурирование исследовательской деятельности.</a:t>
            </a:r>
            <a:b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i="1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1917322"/>
      </p:ext>
    </p:extLst>
  </p:cSld>
  <p:clrMapOvr>
    <a:masterClrMapping/>
  </p:clrMapOvr>
  <p:transition spd="med">
    <p:pull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6A01641-D743-E6FB-5509-E3A0FE81E2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024940B5-BBD6-0CEE-F4A5-534BB33D0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504" y="2132856"/>
            <a:ext cx="9504040" cy="2160240"/>
          </a:xfrm>
        </p:spPr>
        <p:txBody>
          <a:bodyPr/>
          <a:lstStyle/>
          <a:p>
            <a:r>
              <a:rPr lang="ru-RU" dirty="0"/>
              <a:t>Защита работы– п</a:t>
            </a:r>
            <a:r>
              <a:rPr lang="ru-RU" sz="2400" dirty="0"/>
              <a:t>одготовка доклада: обоснование процесса проектирования, представление полученных результатов. Возможные формы отчёта: устный отчёт, устный отчёт с демонстрацией материалов, письменный отчёт.</a:t>
            </a:r>
          </a:p>
        </p:txBody>
      </p:sp>
      <p:sp>
        <p:nvSpPr>
          <p:cNvPr id="3" name="Заголовок 6">
            <a:extLst>
              <a:ext uri="{FF2B5EF4-FFF2-40B4-BE49-F238E27FC236}">
                <a16:creationId xmlns:a16="http://schemas.microsoft.com/office/drawing/2014/main" xmlns="" id="{F7AB8D3F-4EFA-7EDF-8629-EC8FBD01EB2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99997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Структурирование исследовательской деятельности.</a:t>
            </a:r>
            <a:b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i="1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1159426"/>
      </p:ext>
    </p:extLst>
  </p:cSld>
  <p:clrMapOvr>
    <a:masterClrMapping/>
  </p:clrMapOvr>
  <p:transition spd="med">
    <p:pull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EF6C6C3-AC8E-3063-50EB-85A05A9455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A5A6EFE3-3730-2878-1028-F43DDDD8A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504" y="2132856"/>
            <a:ext cx="9504040" cy="2160240"/>
          </a:xfrm>
        </p:spPr>
        <p:txBody>
          <a:bodyPr/>
          <a:lstStyle/>
          <a:p>
            <a:r>
              <a:rPr lang="ru-RU" dirty="0"/>
              <a:t>Оценка результатов и процесса исследовательской  деятельности -</a:t>
            </a:r>
            <a:r>
              <a:rPr lang="ru-RU" sz="2000" dirty="0"/>
              <a:t>анализ выполнения проекта, достигнутых результатов (успехов и неудач) и их причин. Учащиеся участвуют в оценке путем коллективного обсуждения и самооценок деятельности</a:t>
            </a:r>
            <a:endParaRPr lang="ru-RU" sz="2400" dirty="0"/>
          </a:p>
        </p:txBody>
      </p:sp>
      <p:sp>
        <p:nvSpPr>
          <p:cNvPr id="3" name="Заголовок 6">
            <a:extLst>
              <a:ext uri="{FF2B5EF4-FFF2-40B4-BE49-F238E27FC236}">
                <a16:creationId xmlns:a16="http://schemas.microsoft.com/office/drawing/2014/main" xmlns="" id="{8E598F55-8465-99AA-95C9-CE9CF94FE90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99997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Структурирование исследовательской деятельности.</a:t>
            </a:r>
            <a:b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i="1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6779811"/>
      </p:ext>
    </p:extLst>
  </p:cSld>
  <p:clrMapOvr>
    <a:masterClrMapping/>
  </p:clrMapOvr>
  <p:transition spd="med">
    <p:pull dir="l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46C60E9-0F65-AD9D-D97D-5E1240C517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E47EBDF9-B33D-E87A-980D-0CEA6633C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504" y="2132856"/>
            <a:ext cx="9504040" cy="2160240"/>
          </a:xfrm>
        </p:spPr>
        <p:txBody>
          <a:bodyPr/>
          <a:lstStyle/>
          <a:p>
            <a:r>
              <a:rPr lang="ru-RU" dirty="0"/>
              <a:t>1.</a:t>
            </a:r>
            <a:r>
              <a:rPr lang="ru-RU" sz="2000" dirty="0"/>
              <a:t>Проектная деятельность. На уроке истории и обществознания я часто предлагаю учащимся выполнить творческие задания в рамках проектной деятельности, которые позволяют активизировать их познавательную деятельность, расширить знания по предмету. Эти проекты они делают индивидуально или группой. Например, в 6 классе по Истории средних веков я предложила желающим выполнить проект: «Картина мира средневекового человека». Это может быть представлено в виде презентации или плаката  Или сделать макет средневекового замка. В 5 классе по истории Древнего мира неизменный интерес вызывает проектная деятельность из серии «Семь чудес света», «Олимпийские игры Древней Греции», «Охотники и изобретатели древнего мира». Эти виды работ я практикую очень давно, и они очень нравятся ребятам.</a:t>
            </a:r>
            <a:endParaRPr lang="ru-RU" sz="2400" dirty="0"/>
          </a:p>
        </p:txBody>
      </p:sp>
      <p:sp>
        <p:nvSpPr>
          <p:cNvPr id="3" name="Заголовок 6">
            <a:extLst>
              <a:ext uri="{FF2B5EF4-FFF2-40B4-BE49-F238E27FC236}">
                <a16:creationId xmlns:a16="http://schemas.microsoft.com/office/drawing/2014/main" xmlns="" id="{CE0D70CD-F030-12D9-59F0-B11E7C78B20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99997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 работы на уроке:</a:t>
            </a:r>
            <a:b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i="1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1951496"/>
      </p:ext>
    </p:extLst>
  </p:cSld>
  <p:clrMapOvr>
    <a:masterClrMapping/>
  </p:clrMapOvr>
  <p:transition spd="med">
    <p:pull dir="l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DE297F4-AE0D-8BF2-FD5E-350A44627D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9E34602F-3DA9-453C-3952-127ACFD807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504" y="2132856"/>
            <a:ext cx="9504040" cy="2160240"/>
          </a:xfrm>
        </p:spPr>
        <p:txBody>
          <a:bodyPr/>
          <a:lstStyle/>
          <a:p>
            <a:r>
              <a:rPr lang="ru-RU" sz="2000" dirty="0"/>
              <a:t>2. Творческие задания. Это задания повышенной трудности, которые есть в каждом учебнике по истории и обществознанию, но их способны делать не все дети, а творчески одарённые, т.к. они требуют особых мыслительных действий. Такие задания я задаю вместе с обязательным домашним заданием на каждом уроке, но для желающих.Например:1) Используя материалы газет и Интернета, найди сведения о результатах выборов в твоём субъекте Федерации. Попытайся объяснить успех выигравших партий. (9 класс Обществознание). 2) Многие герои литературных произведений эпохи Возрождения путешествуют. Как вы думаете почему и зачем авторы используют это приём? (7 класс История Нового времени)</a:t>
            </a:r>
            <a:endParaRPr lang="ru-RU" sz="1600" dirty="0"/>
          </a:p>
        </p:txBody>
      </p:sp>
      <p:sp>
        <p:nvSpPr>
          <p:cNvPr id="3" name="Заголовок 6">
            <a:extLst>
              <a:ext uri="{FF2B5EF4-FFF2-40B4-BE49-F238E27FC236}">
                <a16:creationId xmlns:a16="http://schemas.microsoft.com/office/drawing/2014/main" xmlns="" id="{83DF1834-B2EC-847D-0B74-7E1771062B3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99997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 работы на уроке:</a:t>
            </a:r>
            <a:b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i="1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1647920"/>
      </p:ext>
    </p:extLst>
  </p:cSld>
  <p:clrMapOvr>
    <a:masterClrMapping/>
  </p:clrMapOvr>
  <p:transition spd="med">
    <p:pull dir="l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B379499-41A7-6301-0B34-2A39B17F05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C49F0B9C-0385-BBCC-966C-320B0CB1C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504" y="2132856"/>
            <a:ext cx="9504040" cy="2160240"/>
          </a:xfrm>
        </p:spPr>
        <p:txBody>
          <a:bodyPr/>
          <a:lstStyle/>
          <a:p>
            <a:r>
              <a:rPr lang="ru-RU" dirty="0"/>
              <a:t>3.</a:t>
            </a:r>
            <a:r>
              <a:rPr lang="ru-RU" sz="2000" dirty="0"/>
              <a:t> Опережающие задания. Такие задания я предлагаю желающим, чтобы заинтересовать учащихся в изучении новой темы. Для выполнения таких заданий, нужно самостоятельно изучить дополнительный материал, проанализировать его и применить к теме параграфа. Например, подготовить сообщение, составить исторический портрет, найти статистические данные по теме, найти версии происхождения слова… и т.д. Конечно, такие задания подойдут для сильного одарённого ученика в классе. Использование такого рода заданий делает урок интересным и продуктивным.</a:t>
            </a:r>
            <a:endParaRPr lang="ru-RU" sz="2400" dirty="0"/>
          </a:p>
        </p:txBody>
      </p:sp>
      <p:sp>
        <p:nvSpPr>
          <p:cNvPr id="3" name="Заголовок 6">
            <a:extLst>
              <a:ext uri="{FF2B5EF4-FFF2-40B4-BE49-F238E27FC236}">
                <a16:creationId xmlns:a16="http://schemas.microsoft.com/office/drawing/2014/main" xmlns="" id="{2D6A8EDE-C55C-6198-A57D-6A37CBA7F2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99997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 работы на уроке:</a:t>
            </a:r>
            <a:b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i="1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3448264"/>
      </p:ext>
    </p:extLst>
  </p:cSld>
  <p:clrMapOvr>
    <a:masterClrMapping/>
  </p:clrMapOvr>
  <p:transition spd="med">
    <p:pull dir="l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65F771D-6D42-8A4B-BBD8-36AE9E01BC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CEFA1D55-7BE1-7A39-FF77-DCBB3A67E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504" y="2132856"/>
            <a:ext cx="9504040" cy="2160240"/>
          </a:xfrm>
        </p:spPr>
        <p:txBody>
          <a:bodyPr/>
          <a:lstStyle/>
          <a:p>
            <a:r>
              <a:rPr lang="ru-RU" dirty="0"/>
              <a:t>4.</a:t>
            </a:r>
            <a:r>
              <a:rPr lang="ru-RU" sz="2000" dirty="0"/>
              <a:t> Дополнительные задания. Это задания из категории разноуровневых заданий. Одаренные ученики получают право на выполнение особо сложного задания. Это может быть творческое задание повышенной сложности в Рабочей тетради, варианты разноуровневых контрольных работ, индивидуальные задания по карточкам, работа с текстом учебника, с текстом документа, задания по карте. Например, работа с картой: для среднего ученика достаточно найти и показать границы государства, одарённому ученику нужно найти и сравнить размеры Русского государства в различные исторические периоды и объяснить причины изменения границ. Работа с документом: для среднего ученика достаточно ответить на вопросы по тексту, одарённый ученик должен осмыслить текст документа (что известно, неизвестно, непонятно, хочется узнать).</a:t>
            </a:r>
            <a:endParaRPr lang="ru-RU" sz="2400" dirty="0"/>
          </a:p>
        </p:txBody>
      </p:sp>
      <p:sp>
        <p:nvSpPr>
          <p:cNvPr id="3" name="Заголовок 6">
            <a:extLst>
              <a:ext uri="{FF2B5EF4-FFF2-40B4-BE49-F238E27FC236}">
                <a16:creationId xmlns:a16="http://schemas.microsoft.com/office/drawing/2014/main" xmlns="" id="{D281C039-B894-D2BA-D0C9-7766C513F59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99997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 работы на уроке:</a:t>
            </a:r>
            <a:b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i="1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1819293"/>
      </p:ext>
    </p:extLst>
  </p:cSld>
  <p:clrMapOvr>
    <a:masterClrMapping/>
  </p:clrMapOvr>
  <p:transition spd="med">
    <p:pull dir="l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08520" y="0"/>
            <a:ext cx="925252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65412" y="5933055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Спасибо за внимание! </a:t>
            </a:r>
          </a:p>
        </p:txBody>
      </p:sp>
    </p:spTree>
    <p:extLst>
      <p:ext uri="{BB962C8B-B14F-4D97-AF65-F5344CB8AC3E}">
        <p14:creationId xmlns:p14="http://schemas.microsoft.com/office/powerpoint/2010/main" xmlns="" val="2383555626"/>
      </p:ext>
    </p:extLst>
  </p:cSld>
  <p:clrMapOvr>
    <a:masterClrMapping/>
  </p:clrMapOvr>
  <p:transition spd="med">
    <p:pull dir="l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моей педагогической работы </a:t>
            </a:r>
            <a:endParaRPr lang="ru-RU" b="1" i="1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>
          <a:xfrm>
            <a:off x="914400" y="1844675"/>
            <a:ext cx="8229600" cy="4268788"/>
          </a:xfrm>
        </p:spPr>
        <p:txBody>
          <a:bodyPr/>
          <a:lstStyle/>
          <a:p>
            <a:pPr>
              <a:buNone/>
            </a:pPr>
            <a:r>
              <a:rPr lang="ru-RU" dirty="0"/>
              <a:t>	– формирование у обучающихся ключевых компетенций на основе использования современных образовательных технологий. </a:t>
            </a:r>
          </a:p>
          <a:p>
            <a:pPr>
              <a:buFontTx/>
              <a:buNone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3955498073"/>
      </p:ext>
    </p:extLst>
  </p:cSld>
  <p:clrMapOvr>
    <a:masterClrMapping/>
  </p:clrMapOvr>
  <p:transition spd="med">
    <p:pull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/>
          </p:cNvSpPr>
          <p:nvPr>
            <p:ph type="body" idx="1"/>
          </p:nvPr>
        </p:nvSpPr>
        <p:spPr>
          <a:xfrm>
            <a:off x="1425" y="3501008"/>
            <a:ext cx="9504040" cy="2160240"/>
          </a:xfrm>
        </p:spPr>
        <p:txBody>
          <a:bodyPr/>
          <a:lstStyle/>
          <a:p>
            <a:r>
              <a:rPr lang="ru-RU" dirty="0"/>
              <a:t>деятельность учащихся, связанная с решением учащимися творческой, исследовательской задачи с заранее неизвестным решением.</a:t>
            </a:r>
          </a:p>
        </p:txBody>
      </p:sp>
      <p:sp>
        <p:nvSpPr>
          <p:cNvPr id="3" name="Заголовок 6"/>
          <p:cNvSpPr>
            <a:spLocks noGrp="1"/>
          </p:cNvSpPr>
          <p:nvPr>
            <p:ph type="title"/>
          </p:nvPr>
        </p:nvSpPr>
        <p:spPr bwMode="auto">
          <a:xfrm>
            <a:off x="395536" y="2358008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Исследовательская деятельность обучающихся: </a:t>
            </a:r>
            <a:endParaRPr lang="ru-RU" b="1" i="1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7729961"/>
      </p:ext>
    </p:extLst>
  </p:cSld>
  <p:clrMapOvr>
    <a:masterClrMapping/>
  </p:clrMapOvr>
  <p:transition spd="med">
    <p:pull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/>
          </p:cNvSpPr>
          <p:nvPr>
            <p:ph type="body" idx="1"/>
          </p:nvPr>
        </p:nvSpPr>
        <p:spPr>
          <a:xfrm>
            <a:off x="971600" y="1988840"/>
            <a:ext cx="7686625" cy="4392488"/>
          </a:xfrm>
        </p:spPr>
        <p:txBody>
          <a:bodyPr/>
          <a:lstStyle/>
          <a:p>
            <a:pPr>
              <a:lnSpc>
                <a:spcPct val="90000"/>
              </a:lnSpc>
              <a:tabLst>
                <a:tab pos="4846638" algn="l"/>
              </a:tabLst>
            </a:pPr>
            <a:r>
              <a:rPr lang="ru-RU" altLang="ru-RU" sz="2400" b="1" dirty="0">
                <a:solidFill>
                  <a:schemeClr val="tx2"/>
                </a:solidFill>
                <a:latin typeface="Arial" panose="020B0604020202020204" pitchFamily="34" charset="0"/>
              </a:rPr>
              <a:t>создание особого пространства учебной деятельности;</a:t>
            </a:r>
          </a:p>
          <a:p>
            <a:pPr>
              <a:lnSpc>
                <a:spcPct val="90000"/>
              </a:lnSpc>
              <a:tabLst>
                <a:tab pos="4846638" algn="l"/>
              </a:tabLst>
            </a:pPr>
            <a:r>
              <a:rPr lang="ru-RU" altLang="ru-RU" sz="1800" b="1" dirty="0">
                <a:solidFill>
                  <a:schemeClr val="tx2"/>
                </a:solidFill>
                <a:latin typeface="Arial Black" panose="020B0A04020102020204" pitchFamily="34" charset="0"/>
              </a:rPr>
              <a:t>ОБУЧЕНИЕ </a:t>
            </a:r>
            <a:r>
              <a:rPr lang="ru-RU" altLang="ru-RU" sz="2400" b="1" dirty="0">
                <a:solidFill>
                  <a:schemeClr val="tx2"/>
                </a:solidFill>
                <a:latin typeface="Arial" panose="020B0604020202020204" pitchFamily="34" charset="0"/>
              </a:rPr>
              <a:t>через</a:t>
            </a:r>
            <a:r>
              <a:rPr lang="ru-RU" altLang="ru-RU" sz="1800" b="1" dirty="0">
                <a:solidFill>
                  <a:schemeClr val="tx2"/>
                </a:solidFill>
                <a:latin typeface="Arial Black" panose="020B0A04020102020204" pitchFamily="34" charset="0"/>
              </a:rPr>
              <a:t> ОТКРЫТИЕ;</a:t>
            </a:r>
          </a:p>
          <a:p>
            <a:pPr>
              <a:lnSpc>
                <a:spcPct val="90000"/>
              </a:lnSpc>
              <a:tabLst>
                <a:tab pos="4846638" algn="l"/>
              </a:tabLst>
            </a:pPr>
            <a:r>
              <a:rPr lang="ru-RU" altLang="ru-RU" sz="2400" b="1" dirty="0">
                <a:solidFill>
                  <a:schemeClr val="tx2"/>
                </a:solidFill>
                <a:latin typeface="Arial" panose="020B0604020202020204" pitchFamily="34" charset="0"/>
              </a:rPr>
              <a:t>наличие у обучающихся положительного мотива к деятельности в проблемной ситуации;</a:t>
            </a:r>
          </a:p>
          <a:p>
            <a:pPr>
              <a:lnSpc>
                <a:spcPct val="90000"/>
              </a:lnSpc>
              <a:tabLst>
                <a:tab pos="4846638" algn="l"/>
              </a:tabLst>
            </a:pPr>
            <a:r>
              <a:rPr lang="ru-RU" altLang="ru-RU" sz="2400" b="1" dirty="0">
                <a:solidFill>
                  <a:schemeClr val="tx2"/>
                </a:solidFill>
                <a:latin typeface="Arial" panose="020B0604020202020204" pitchFamily="34" charset="0"/>
              </a:rPr>
              <a:t>переживание обучающимися субъективного открытия;</a:t>
            </a:r>
          </a:p>
          <a:p>
            <a:pPr>
              <a:lnSpc>
                <a:spcPct val="90000"/>
              </a:lnSpc>
              <a:tabLst>
                <a:tab pos="4846638" algn="l"/>
              </a:tabLst>
            </a:pPr>
            <a:r>
              <a:rPr lang="ru-RU" altLang="ru-RU" sz="2400" b="1" dirty="0">
                <a:solidFill>
                  <a:schemeClr val="tx2"/>
                </a:solidFill>
                <a:latin typeface="Arial" panose="020B0604020202020204" pitchFamily="34" charset="0"/>
              </a:rPr>
              <a:t>осознание обучающимися усвоения нового как личностной ценности;</a:t>
            </a:r>
          </a:p>
          <a:p>
            <a:pPr>
              <a:lnSpc>
                <a:spcPct val="90000"/>
              </a:lnSpc>
              <a:tabLst>
                <a:tab pos="4846638" algn="l"/>
              </a:tabLst>
            </a:pPr>
            <a:r>
              <a:rPr lang="ru-RU" altLang="ru-RU" sz="2400" b="1" dirty="0">
                <a:solidFill>
                  <a:schemeClr val="tx2"/>
                </a:solidFill>
                <a:latin typeface="Arial" panose="020B0604020202020204" pitchFamily="34" charset="0"/>
              </a:rPr>
              <a:t>овладение обобщенным способом подхода к решению проблемных ситуаций.</a:t>
            </a:r>
          </a:p>
        </p:txBody>
      </p:sp>
      <p:sp>
        <p:nvSpPr>
          <p:cNvPr id="140292" name="Text Box 3"/>
          <p:cNvSpPr txBox="1">
            <a:spLocks noGrp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A50021"/>
                </a:solidFill>
                <a:effectLst/>
                <a:latin typeface="Arial" charset="0"/>
              </a:rPr>
              <a:t>Проблемно – поисковая (исследовательская) </a:t>
            </a:r>
            <a:br>
              <a:rPr lang="ru-RU" sz="2400" b="1" dirty="0">
                <a:solidFill>
                  <a:srgbClr val="A50021"/>
                </a:solidFill>
                <a:effectLst/>
                <a:latin typeface="Arial" charset="0"/>
              </a:rPr>
            </a:br>
            <a:r>
              <a:rPr lang="ru-RU" sz="2400" b="1" dirty="0">
                <a:solidFill>
                  <a:srgbClr val="A50021"/>
                </a:solidFill>
                <a:effectLst/>
                <a:latin typeface="Arial" charset="0"/>
              </a:rPr>
              <a:t>технология предполагает:</a:t>
            </a:r>
          </a:p>
        </p:txBody>
      </p:sp>
    </p:spTree>
  </p:cSld>
  <p:clrMapOvr>
    <a:masterClrMapping/>
  </p:clrMapOvr>
  <p:transition spd="med">
    <p:pull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EFDFBDA-9D43-7515-B185-AB94528C72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xmlns="" id="{26350296-9739-EC8E-D548-940441637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600" y="1988840"/>
            <a:ext cx="7686625" cy="4392488"/>
          </a:xfrm>
        </p:spPr>
        <p:txBody>
          <a:bodyPr/>
          <a:lstStyle/>
          <a:p>
            <a:pPr>
              <a:lnSpc>
                <a:spcPct val="90000"/>
              </a:lnSpc>
              <a:tabLst>
                <a:tab pos="4846638" algn="l"/>
              </a:tabLst>
            </a:pPr>
            <a:r>
              <a:rPr lang="ru-RU" altLang="ru-RU" sz="2400" b="1" dirty="0">
                <a:solidFill>
                  <a:schemeClr val="tx2"/>
                </a:solidFill>
                <a:latin typeface="Arial" panose="020B0604020202020204" pitchFamily="34" charset="0"/>
              </a:rPr>
              <a:t>Консультирует;</a:t>
            </a:r>
          </a:p>
          <a:p>
            <a:pPr>
              <a:lnSpc>
                <a:spcPct val="90000"/>
              </a:lnSpc>
              <a:tabLst>
                <a:tab pos="4846638" algn="l"/>
              </a:tabLst>
            </a:pPr>
            <a:r>
              <a:rPr lang="ru-RU" altLang="ru-RU" sz="2400" b="1" dirty="0">
                <a:solidFill>
                  <a:schemeClr val="tx2"/>
                </a:solidFill>
                <a:latin typeface="Arial Black" panose="020B0A04020102020204" pitchFamily="34" charset="0"/>
              </a:rPr>
              <a:t>Мотивирует;</a:t>
            </a:r>
          </a:p>
          <a:p>
            <a:pPr>
              <a:lnSpc>
                <a:spcPct val="90000"/>
              </a:lnSpc>
              <a:tabLst>
                <a:tab pos="4846638" algn="l"/>
              </a:tabLst>
            </a:pPr>
            <a:r>
              <a:rPr lang="ru-RU" altLang="ru-RU" sz="2400" b="1" dirty="0">
                <a:solidFill>
                  <a:schemeClr val="tx2"/>
                </a:solidFill>
                <a:latin typeface="Arial" panose="020B0604020202020204" pitchFamily="34" charset="0"/>
              </a:rPr>
              <a:t>Помогает;</a:t>
            </a:r>
          </a:p>
          <a:p>
            <a:pPr>
              <a:lnSpc>
                <a:spcPct val="90000"/>
              </a:lnSpc>
              <a:tabLst>
                <a:tab pos="4846638" algn="l"/>
              </a:tabLst>
            </a:pPr>
            <a:r>
              <a:rPr lang="ru-RU" altLang="ru-RU" sz="2400" b="1" dirty="0">
                <a:solidFill>
                  <a:schemeClr val="tx2"/>
                </a:solidFill>
                <a:latin typeface="Arial" panose="020B0604020202020204" pitchFamily="34" charset="0"/>
              </a:rPr>
              <a:t>Наблюдает.</a:t>
            </a:r>
          </a:p>
        </p:txBody>
      </p:sp>
      <p:sp>
        <p:nvSpPr>
          <p:cNvPr id="140292" name="Text Box 3">
            <a:extLst>
              <a:ext uri="{FF2B5EF4-FFF2-40B4-BE49-F238E27FC236}">
                <a16:creationId xmlns:a16="http://schemas.microsoft.com/office/drawing/2014/main" xmlns="" id="{AF127E37-F882-80E9-D7BF-F2997E789D3A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A50021"/>
                </a:solidFill>
                <a:effectLst/>
                <a:latin typeface="Arial" charset="0"/>
              </a:rPr>
              <a:t>Роль учителя</a:t>
            </a:r>
          </a:p>
        </p:txBody>
      </p:sp>
    </p:spTree>
    <p:extLst>
      <p:ext uri="{BB962C8B-B14F-4D97-AF65-F5344CB8AC3E}">
        <p14:creationId xmlns:p14="http://schemas.microsoft.com/office/powerpoint/2010/main" xmlns="" val="4172148267"/>
      </p:ext>
    </p:extLst>
  </p:cSld>
  <p:clrMapOvr>
    <a:masterClrMapping/>
  </p:clrMapOvr>
  <p:transition spd="med">
    <p:pull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D508F3C-647C-3034-8106-7B01BE695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xmlns="" id="{A96D257A-6A13-E74F-F168-DAADDD9AB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600" y="1988840"/>
            <a:ext cx="7686625" cy="4392488"/>
          </a:xfrm>
        </p:spPr>
        <p:txBody>
          <a:bodyPr/>
          <a:lstStyle/>
          <a:p>
            <a:pPr>
              <a:lnSpc>
                <a:spcPct val="90000"/>
              </a:lnSpc>
              <a:tabLst>
                <a:tab pos="4846638" algn="l"/>
              </a:tabLst>
            </a:pPr>
            <a:r>
              <a:rPr lang="ru-RU" altLang="ru-RU" sz="2400" b="1" dirty="0">
                <a:solidFill>
                  <a:schemeClr val="tx2"/>
                </a:solidFill>
                <a:latin typeface="Arial" panose="020B0604020202020204" pitchFamily="34" charset="0"/>
              </a:rPr>
              <a:t>Выбирает(принимает решения)</a:t>
            </a:r>
            <a:r>
              <a:rPr lang="ru-RU" altLang="ru-RU" sz="2400" b="1" dirty="0">
                <a:solidFill>
                  <a:schemeClr val="tx2"/>
                </a:solidFill>
                <a:latin typeface="Arial Black" panose="020B0A04020102020204" pitchFamily="34" charset="0"/>
              </a:rPr>
              <a:t>Мотивирует;</a:t>
            </a:r>
          </a:p>
          <a:p>
            <a:pPr>
              <a:lnSpc>
                <a:spcPct val="90000"/>
              </a:lnSpc>
              <a:tabLst>
                <a:tab pos="4846638" algn="l"/>
              </a:tabLst>
            </a:pPr>
            <a:r>
              <a:rPr lang="ru-RU" altLang="ru-RU" sz="2400" b="1" dirty="0">
                <a:solidFill>
                  <a:schemeClr val="tx2"/>
                </a:solidFill>
                <a:latin typeface="Arial" panose="020B0604020202020204" pitchFamily="34" charset="0"/>
              </a:rPr>
              <a:t>Выстраивает систему взаимоотношений с людьми.</a:t>
            </a:r>
          </a:p>
          <a:p>
            <a:pPr>
              <a:lnSpc>
                <a:spcPct val="90000"/>
              </a:lnSpc>
              <a:tabLst>
                <a:tab pos="4846638" algn="l"/>
              </a:tabLst>
            </a:pPr>
            <a:r>
              <a:rPr lang="ru-RU" altLang="ru-RU" sz="2400" b="1" dirty="0">
                <a:solidFill>
                  <a:schemeClr val="tx2"/>
                </a:solidFill>
                <a:latin typeface="Arial" panose="020B0604020202020204" pitchFamily="34" charset="0"/>
              </a:rPr>
              <a:t>Оценивает.</a:t>
            </a:r>
          </a:p>
        </p:txBody>
      </p:sp>
      <p:sp>
        <p:nvSpPr>
          <p:cNvPr id="140292" name="Text Box 3">
            <a:extLst>
              <a:ext uri="{FF2B5EF4-FFF2-40B4-BE49-F238E27FC236}">
                <a16:creationId xmlns:a16="http://schemas.microsoft.com/office/drawing/2014/main" xmlns="" id="{638C2501-D4C1-65BF-AB6C-9AC5CBA74B0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A50021"/>
                </a:solidFill>
                <a:effectLst/>
                <a:latin typeface="Arial" charset="0"/>
              </a:rPr>
              <a:t>Роль ученика</a:t>
            </a:r>
          </a:p>
        </p:txBody>
      </p:sp>
    </p:spTree>
    <p:extLst>
      <p:ext uri="{BB962C8B-B14F-4D97-AF65-F5344CB8AC3E}">
        <p14:creationId xmlns:p14="http://schemas.microsoft.com/office/powerpoint/2010/main" xmlns="" val="1518674756"/>
      </p:ext>
    </p:extLst>
  </p:cSld>
  <p:clrMapOvr>
    <a:masterClrMapping/>
  </p:clrMapOvr>
  <p:transition spd="med">
    <p:pull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577C348-D0A7-3980-8A10-24C5B095CA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xmlns="" id="{C5E588DD-2BF7-2767-4037-43F233015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600" y="1988840"/>
            <a:ext cx="7686625" cy="4392488"/>
          </a:xfrm>
        </p:spPr>
        <p:txBody>
          <a:bodyPr/>
          <a:lstStyle/>
          <a:p>
            <a:pPr>
              <a:lnSpc>
                <a:spcPct val="90000"/>
              </a:lnSpc>
              <a:tabLst>
                <a:tab pos="4846638" algn="l"/>
              </a:tabLst>
            </a:pPr>
            <a:r>
              <a:rPr lang="ru-RU" altLang="ru-RU" sz="2400" b="1" dirty="0">
                <a:solidFill>
                  <a:schemeClr val="tx2"/>
                </a:solidFill>
                <a:latin typeface="Arial" panose="020B0604020202020204" pitchFamily="34" charset="0"/>
              </a:rPr>
              <a:t> субъект обучения, учитель – партнёр, создающий условия. Метод проектов – педагогическая технология, ориентированная не на интеграцию фактических знаний, а на их применение и на приобретение новых, порой путём самообразования.</a:t>
            </a:r>
          </a:p>
        </p:txBody>
      </p:sp>
      <p:sp>
        <p:nvSpPr>
          <p:cNvPr id="140292" name="Text Box 3">
            <a:extLst>
              <a:ext uri="{FF2B5EF4-FFF2-40B4-BE49-F238E27FC236}">
                <a16:creationId xmlns:a16="http://schemas.microsoft.com/office/drawing/2014/main" xmlns="" id="{FC528502-0526-398A-03E2-CF26B8778B30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A50021"/>
                </a:solidFill>
                <a:effectLst/>
                <a:latin typeface="Arial" charset="0"/>
              </a:rPr>
              <a:t>Ученик</a:t>
            </a:r>
          </a:p>
        </p:txBody>
      </p:sp>
    </p:spTree>
    <p:extLst>
      <p:ext uri="{BB962C8B-B14F-4D97-AF65-F5344CB8AC3E}">
        <p14:creationId xmlns:p14="http://schemas.microsoft.com/office/powerpoint/2010/main" xmlns="" val="2975985998"/>
      </p:ext>
    </p:extLst>
  </p:cSld>
  <p:clrMapOvr>
    <a:masterClrMapping/>
  </p:clrMapOvr>
  <p:transition spd="med">
    <p:pull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/>
          </p:cNvSpPr>
          <p:nvPr>
            <p:ph type="body" idx="1"/>
          </p:nvPr>
        </p:nvSpPr>
        <p:spPr>
          <a:xfrm>
            <a:off x="107504" y="2132856"/>
            <a:ext cx="9504040" cy="2160240"/>
          </a:xfrm>
        </p:spPr>
        <p:txBody>
          <a:bodyPr/>
          <a:lstStyle/>
          <a:p>
            <a:r>
              <a:rPr lang="ru-RU" dirty="0"/>
              <a:t>Подготовка - </a:t>
            </a:r>
            <a:r>
              <a:rPr lang="ru-RU" sz="2400" dirty="0"/>
              <a:t>определение темы и целей проекта. Формирование рабочей группы. Обсуждение предмета проекта с учителем и получение при необходимости дополнительной информации. Формулирование целей</a:t>
            </a:r>
            <a:r>
              <a:rPr lang="ru-RU" dirty="0"/>
              <a:t>.</a:t>
            </a:r>
          </a:p>
        </p:txBody>
      </p:sp>
      <p:sp>
        <p:nvSpPr>
          <p:cNvPr id="3" name="Заголовок 6"/>
          <p:cNvSpPr>
            <a:spLocks noGrp="1"/>
          </p:cNvSpPr>
          <p:nvPr>
            <p:ph type="title"/>
          </p:nvPr>
        </p:nvSpPr>
        <p:spPr bwMode="auto">
          <a:xfrm>
            <a:off x="457200" y="1199997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Структурирование исследовательской деятельности.</a:t>
            </a:r>
            <a:b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i="1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312988"/>
      </p:ext>
    </p:extLst>
  </p:cSld>
  <p:clrMapOvr>
    <a:masterClrMapping/>
  </p:clrMapOvr>
  <p:transition spd="med">
    <p:pull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9D9D9C9-E363-3CE9-8514-09292499F6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9EC6329A-DFD9-25B6-6690-A2C632A42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504" y="2132856"/>
            <a:ext cx="9504040" cy="2160240"/>
          </a:xfrm>
        </p:spPr>
        <p:txBody>
          <a:bodyPr/>
          <a:lstStyle/>
          <a:p>
            <a:r>
              <a:rPr lang="ru-RU" dirty="0"/>
              <a:t>Планирование –</a:t>
            </a:r>
          </a:p>
          <a:p>
            <a:r>
              <a:rPr lang="ru-RU" sz="2000" dirty="0"/>
              <a:t>а) определение источников информации;</a:t>
            </a:r>
          </a:p>
          <a:p>
            <a:r>
              <a:rPr lang="ru-RU" sz="2000" dirty="0"/>
              <a:t>б) определение способов сбора и анализа информации;</a:t>
            </a:r>
          </a:p>
          <a:p>
            <a:r>
              <a:rPr lang="ru-RU" sz="2000" dirty="0"/>
              <a:t>в) определение способа представления результатов;</a:t>
            </a:r>
          </a:p>
          <a:p>
            <a:r>
              <a:rPr lang="ru-RU" sz="2000" dirty="0"/>
              <a:t>г) установление процедур и критериев оценки результатов и процесса проектной деятельности</a:t>
            </a:r>
          </a:p>
        </p:txBody>
      </p:sp>
      <p:sp>
        <p:nvSpPr>
          <p:cNvPr id="3" name="Заголовок 6">
            <a:extLst>
              <a:ext uri="{FF2B5EF4-FFF2-40B4-BE49-F238E27FC236}">
                <a16:creationId xmlns:a16="http://schemas.microsoft.com/office/drawing/2014/main" xmlns="" id="{C4C40C2C-98BE-71C8-78CE-C3774240E3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99997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Структурирование исследовательской деятельности.</a:t>
            </a:r>
            <a:b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i="1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2639984"/>
      </p:ext>
    </p:extLst>
  </p:cSld>
  <p:clrMapOvr>
    <a:masterClrMapping/>
  </p:clrMapOvr>
  <p:transition spd="med">
    <p:pull dir="lu"/>
  </p:transition>
</p:sld>
</file>

<file path=ppt/theme/theme1.xml><?xml version="1.0" encoding="utf-8"?>
<a:theme xmlns:a="http://schemas.openxmlformats.org/drawingml/2006/main" name="Тема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</Template>
  <TotalTime>3430</TotalTime>
  <Words>832</Words>
  <Application>Microsoft Office PowerPoint</Application>
  <PresentationFormat>Экран (4:3)</PresentationFormat>
  <Paragraphs>63</Paragraphs>
  <Slides>18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Тема3</vt:lpstr>
      <vt:lpstr>Обобщение педагогического опыта учителя истории и обществознания МКОУ «Тургеневская СОШ»  Чупова И.А.</vt:lpstr>
      <vt:lpstr>Цель моей педагогической работы </vt:lpstr>
      <vt:lpstr>Исследовательская деятельность обучающихся: </vt:lpstr>
      <vt:lpstr>Проблемно – поисковая (исследовательская)  технология предполагает:</vt:lpstr>
      <vt:lpstr>Роль учителя</vt:lpstr>
      <vt:lpstr>Роль ученика</vt:lpstr>
      <vt:lpstr>Ученик</vt:lpstr>
      <vt:lpstr>Структурирование исследовательской деятельности.  </vt:lpstr>
      <vt:lpstr>Структурирование исследовательской деятельности.  </vt:lpstr>
      <vt:lpstr>Структурирование исследовательской деятельности.  </vt:lpstr>
      <vt:lpstr>Структурирование исследовательской деятельности.  </vt:lpstr>
      <vt:lpstr>Структурирование исследовательской деятельности.  </vt:lpstr>
      <vt:lpstr>Структурирование исследовательской деятельности.  </vt:lpstr>
      <vt:lpstr>Формы работы на уроке:  </vt:lpstr>
      <vt:lpstr>Формы работы на уроке:  </vt:lpstr>
      <vt:lpstr>Формы работы на уроке:  </vt:lpstr>
      <vt:lpstr>Формы работы на уроке:  </vt:lpstr>
      <vt:lpstr>Слайд 18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Дневник начинающего директора</dc:title>
  <dc:creator>Home</dc:creator>
  <cp:lastModifiedBy>Пользователь</cp:lastModifiedBy>
  <cp:revision>318</cp:revision>
  <dcterms:created xsi:type="dcterms:W3CDTF">2009-10-22T14:29:45Z</dcterms:created>
  <dcterms:modified xsi:type="dcterms:W3CDTF">2024-11-20T22:40:29Z</dcterms:modified>
</cp:coreProperties>
</file>