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4" r:id="rId12"/>
    <p:sldId id="275" r:id="rId13"/>
    <p:sldId id="277" r:id="rId14"/>
    <p:sldId id="278" r:id="rId15"/>
    <p:sldId id="265" r:id="rId16"/>
    <p:sldId id="267" r:id="rId17"/>
    <p:sldId id="268" r:id="rId18"/>
    <p:sldId id="270" r:id="rId19"/>
    <p:sldId id="276" r:id="rId20"/>
    <p:sldId id="279" r:id="rId21"/>
    <p:sldId id="280" r:id="rId22"/>
    <p:sldId id="281" r:id="rId23"/>
    <p:sldId id="271" r:id="rId24"/>
    <p:sldId id="273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DE3500"/>
    <a:srgbClr val="C80000"/>
    <a:srgbClr val="FFD1D1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microsoft.com/office/2007/relationships/hdphoto" Target="../media/hdphoto1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5" y="628233"/>
            <a:ext cx="5884545" cy="280076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ModernoBrk" pitchFamily="82" charset="-52"/>
              </a:rPr>
              <a:t>Урок безопасности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ModernoBrk" pitchFamily="82" charset="-52"/>
            </a:endParaRP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Это надо знать!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8" name="Picture 4" descr="http://t2.gstatic.com/images?q=tbn:ANd9GcT0Dg06R7JdUaW-FSfbdKIfHwldB_0X7vRP7Q3-cxpwC4vW5-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94" y="640437"/>
            <a:ext cx="1714500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id-info.ru/wp-content/uploads/2012/04/pozharnaya_bezopasn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72" y="2623752"/>
            <a:ext cx="2119312" cy="1721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n-teh.com/wp-content/uploads/2012/10/zao-firma-specavtomati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85" y="4581128"/>
            <a:ext cx="2334355" cy="1867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tali\Downloads\296350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75015"/>
            <a:ext cx="2361282" cy="1659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eremoc.ru/pravila/pravila_dvigenij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4452"/>
            <a:ext cx="1905000" cy="1381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35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548680"/>
            <a:ext cx="62646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kern="0" dirty="0" smtClean="0">
                <a:solidFill>
                  <a:srgbClr val="FF0000"/>
                </a:solidFill>
                <a:latin typeface="Arial Black"/>
                <a:cs typeface="Arial"/>
              </a:rPr>
              <a:t>Бытовой газ и его свойства.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02291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Газ, используемый для бытовых целей, может быть двух видов: сжиженный газ в баллонах и городской магистральный газ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Бытовой газ не имеет ни цвета, ни запаха, но, для того чтобы можно было обнаружить его утечку, в него добавляют специальные вещества, имеющие специфический запах.</a:t>
            </a:r>
          </a:p>
        </p:txBody>
      </p:sp>
      <p:pic>
        <p:nvPicPr>
          <p:cNvPr id="3076" name="Picture 4" descr="http://irvispress.ru/pics/397/12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98" y="3789039"/>
            <a:ext cx="3165558" cy="25878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редставители общественности подали жалобы в департамент Росприроднадзора по ДФО, городскую администрацию и территориальный орган ГО и ЧС на &quot;дочку&quot; &quot;Роснефти&quot; - ООО &quot;РН - Комсомольский нефтеперерабатывающий завод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970013"/>
            <a:ext cx="3693790" cy="26910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volga.lentaregion.ru/wp-content/uploads/2011/09/53185-1024x1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26" y="3908072"/>
            <a:ext cx="2029372" cy="24688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81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9928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Правила безопасного обращения с газовыми </a:t>
            </a:r>
            <a:r>
              <a:rPr lang="ru-RU" sz="26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приборами.</a:t>
            </a:r>
            <a:r>
              <a:rPr lang="ru-RU" sz="2600" i="1" dirty="0">
                <a:latin typeface="Arial Black" pitchFamily="34" charset="0"/>
              </a:rPr>
              <a:t/>
            </a:r>
            <a:br>
              <a:rPr lang="ru-RU" sz="2600" i="1" dirty="0">
                <a:latin typeface="Arial Black" pitchFamily="34" charset="0"/>
              </a:rPr>
            </a:br>
            <a:endParaRPr lang="ru-RU" sz="2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461" y="1280056"/>
            <a:ext cx="8309768" cy="38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Утечка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газа может привести к отравлению человека и взрыву помещения. Чтобы предотвратить это, необходимо соблюдать правила безопасности при пользовании бытовым газом. 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правила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зажечь газовую горелку, сначала поднесите зажженную спичку, а затем плавно 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осторожно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откройте газовый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кран;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оставляйте включенные газовые горелки без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присмотра;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следите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тем, чтобы нагреваемая на газовой плите жидкость не залила пламя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горелки;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заметив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потухшую горелку, не пытайтесь ее зажечь вновь - это может привести к взрыву. Перекройте кран подачи газа, распахните окна и как следует проветрите кухню. Сообщите о случившемся взрослым.</a:t>
            </a:r>
          </a:p>
        </p:txBody>
      </p:sp>
      <p:pic>
        <p:nvPicPr>
          <p:cNvPr id="5122" name="Picture 2" descr="http://altai.fm/images/news/2013/april/1347446706_gazpr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4" y="4869159"/>
            <a:ext cx="2595759" cy="17627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азовые баллоны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82" y="4509120"/>
            <a:ext cx="1991122" cy="21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емонт и подключение газовых пли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26" y="4869159"/>
            <a:ext cx="2676791" cy="18014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tatic4.aif.ru/pictures/201303/05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1" y="1114450"/>
            <a:ext cx="5782220" cy="375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34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259" y="458044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Что нужно делать при появлении запаха газа?</a:t>
            </a:r>
            <a:endParaRPr lang="ru-RU" sz="2600" b="1" i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77281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5" descr="6283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80" y="1628800"/>
            <a:ext cx="5386287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5" descr="6283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9" y="1637432"/>
            <a:ext cx="7916201" cy="467682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dddmarket.ru/image/new/new.7.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16" y="1451684"/>
            <a:ext cx="3213422" cy="464161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534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3996" y="354395"/>
            <a:ext cx="66765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При обнаружении источника возгорания:</a:t>
            </a:r>
            <a:endParaRPr lang="ru-RU" sz="2600" b="1" i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1187004"/>
            <a:ext cx="7344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1.Не бойся позвать на помощь взрослых, даже если ты являешься виновником пожара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Немедленно покидай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горящее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помещение, проверив, не остались ли в квартире те, кто не сможет выбраться сам (маленькие дети, больные старики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Позвони в пожарную аварийно-спасательную службу МЧС  по телефону « 01». При этом сообщи точный адрес, что и где горит, свою фамилию и номер телефона.</a:t>
            </a:r>
          </a:p>
        </p:txBody>
      </p:sp>
      <p:pic>
        <p:nvPicPr>
          <p:cNvPr id="8" name="Picture 9" descr="06469_pojar_reben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492500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0017-022-Pravila-bezopasnogo-povedenija-v-zone-lesnogo-pozhara-i-ego-tushen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56" y="4040188"/>
            <a:ext cx="2838450" cy="2266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6" name="Picture 2" descr="http://www.xn--72-xlclcmc5acae7irb.xn--80atdkbji0d.xn--p1ai/uploads/f1/s/34/954/image/649/37/medium_smot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81" y="1187004"/>
            <a:ext cx="39528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4" y="169675"/>
            <a:ext cx="1496380" cy="1197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74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378232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Соблюдай правила пожарной безопасности!</a:t>
            </a:r>
            <a:endParaRPr lang="ru-RU" sz="2600" i="1" dirty="0">
              <a:solidFill>
                <a:srgbClr val="FF0000"/>
              </a:solidFill>
            </a:endParaRPr>
          </a:p>
        </p:txBody>
      </p:sp>
      <p:pic>
        <p:nvPicPr>
          <p:cNvPr id="6" name="Picture 9" descr="to_pup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6712"/>
            <a:ext cx="3570288" cy="515778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1064482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15" y="1276712"/>
            <a:ext cx="3667125" cy="515778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vologda-portal.ru/upload/iblock/879/image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91" y="1276712"/>
            <a:ext cx="5832648" cy="4353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613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404664"/>
            <a:ext cx="7344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Правила пользования системой водоснабжения.</a:t>
            </a:r>
            <a:endParaRPr lang="ru-RU" sz="2600" i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54064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бросай в канализацию посторонние предметы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засоряй раковину отходами продуктов питания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Уходя из дома, проверяй все ли краны закрыты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Следи за состоянием труб для своевременного устранения в них протечек.</a:t>
            </a:r>
          </a:p>
        </p:txBody>
      </p:sp>
      <p:pic>
        <p:nvPicPr>
          <p:cNvPr id="1026" name="Picture 2" descr="http://www.odintsovo.info/img/2009/10/apicturepicture5129_98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017068" cy="204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к очистить водопроводную воду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92376"/>
            <a:ext cx="2829450" cy="226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414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31085"/>
            <a:ext cx="72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Если обнаружил протечку: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450852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Сразу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сообщи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родителям на работу или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позови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соседей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Позвони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диспетчерскую,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 о том, что случилось, и попроси прислать специалиста – сантехника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Отключи электричество и перекрой воду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местах протечек поставь тазы, ведра, кастрюли или другие емкости, скорее убирай скопившуюся на полу воду.</a:t>
            </a:r>
          </a:p>
        </p:txBody>
      </p:sp>
      <p:pic>
        <p:nvPicPr>
          <p:cNvPr id="2050" name="Picture 2" descr="Потоп в кварти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23528"/>
            <a:ext cx="2676337" cy="210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%D0%A7%D1%80%D0%B5%D0%B7%D0%B2%D1%8B%D1%87%D0%B0%D0%B9%D0%BD%D1%8B%D0%B5%20%D1%81%D0%B8%D1%82%D1%83%D0%B0%D1%86%D0%B8%D0%B8%20%D0%B2%20%D0%B4%D0%BE%D0%BC%D0%B5%D0%B1%D0%BE%D0%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9" b="6822"/>
          <a:stretch>
            <a:fillRect/>
          </a:stretch>
        </p:blipFill>
        <p:spPr bwMode="auto">
          <a:xfrm>
            <a:off x="5344616" y="3404096"/>
            <a:ext cx="3492500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97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464" y="410180"/>
            <a:ext cx="741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600" b="1" i="1" kern="0" dirty="0" smtClean="0">
                <a:solidFill>
                  <a:srgbClr val="FF0000"/>
                </a:solidFill>
                <a:latin typeface="Arial Black" pitchFamily="34" charset="0"/>
                <a:cs typeface="Arial"/>
              </a:rPr>
              <a:t>Правила работы с компьютером:</a:t>
            </a:r>
            <a:endParaRPr lang="ru-RU" sz="2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470969"/>
            <a:ext cx="62646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асполагайтесь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компьютером так, чтобы расстояние до дисплея было не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менее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следите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осанкой: не сутультесь и сильно не наклоняйтесь к экрану,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клавиатуре;</a:t>
            </a:r>
          </a:p>
          <a:p>
            <a:pPr>
              <a:buClr>
                <a:srgbClr val="FF0000"/>
              </a:buClr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продолжительность работы школьника за компьютером не должна превышать 25мин;</a:t>
            </a:r>
            <a:b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dancingchair.ru/upload/medialibrary/c90/c909099bfc7455cfc72648b8735f2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75" y="1173059"/>
            <a:ext cx="2456214" cy="243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228184" y="1151603"/>
            <a:ext cx="2456214" cy="24357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058063" y="1195011"/>
            <a:ext cx="2672238" cy="2520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http://krasnoyarsk.lubino.omskedu.ru/wp-content/uploads/igrok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99940"/>
            <a:ext cx="2808312" cy="22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5580112" y="3999940"/>
            <a:ext cx="2542852" cy="2471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92080" y="3970720"/>
            <a:ext cx="2952328" cy="25002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3" name="Picture 9" descr="http://www.edu.cap.ru/home/5503/tehnika%20bezopasnos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4" y="4365104"/>
            <a:ext cx="4211688" cy="21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Как правильно сидеть за компьютеро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68" y="1195011"/>
            <a:ext cx="6192688" cy="4728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08735" y="317847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Правила безопасности в интернете: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324025"/>
            <a:ext cx="59766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огда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 регистрируешься на сайтах, старайся не указывать личную информацию (номер мобильного телефона, адрес электронной почты, свое фото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ежелательные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письма от незнакомых людей называются «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Спам», если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 получил такое письмо, не отвечай на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него;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тебе пришло сообщение с незнакомого адреса, его лучше не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открывать, подобные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письма могут содержать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вирусы;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рядом с тобой нет взрослых, не встречайся в реальной жизни с людьми, с которыми ты познакомился в Интернете. </a:t>
            </a:r>
          </a:p>
        </p:txBody>
      </p:sp>
      <p:pic>
        <p:nvPicPr>
          <p:cNvPr id="2050" name="Picture 2" descr="http://4.bp.blogspot.com/-XAxkLbEe2mE/UBQ33f9x5AI/AAAAAAAAGCU/daBFopUVTbI/s320/28jp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" y="253726"/>
            <a:ext cx="1586013" cy="95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family.booknik.ru/_img/255-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82500"/>
            <a:ext cx="2476314" cy="274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notebook.ru/wp-content/uploads/2011/06/3-249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52500"/>
            <a:ext cx="2502086" cy="2610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061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332656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kern="0" dirty="0" smtClean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Пользование опасными веществами и бытовой химией.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523692"/>
            <a:ext cx="7848872" cy="118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К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средствам бытовой химии относятся моющие, чистящие, дезинфицирующие средства, средства для борьбы с бытовыми насекомыми и защиты растений, клеи, лакокрасочные материалы.</a:t>
            </a:r>
          </a:p>
        </p:txBody>
      </p:sp>
      <p:pic>
        <p:nvPicPr>
          <p:cNvPr id="9218" name="Picture 2" descr="http://www.mvmplant.com/lib-img/byth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4" y="3157302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vpleny.ru/wp-content/uploads/2012/02/%D0%91%D1%8B%D1%82%D0%BE%D0%B2%D0%B0%D1%8F-%D1%85%D0%B8%D0%BC%D0%B8%D1%8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52" y="3052316"/>
            <a:ext cx="3822972" cy="298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29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404664"/>
            <a:ext cx="554461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ru-RU" sz="2600" i="1" dirty="0" smtClean="0">
                <a:solidFill>
                  <a:srgbClr val="FF0000"/>
                </a:solidFill>
                <a:latin typeface="Arial Black" pitchFamily="34" charset="0"/>
              </a:rPr>
              <a:t>Цели и задачи:</a:t>
            </a: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безопасности жизни  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жизнедеятельности обучающихся образовательного учреждения;</a:t>
            </a: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информирование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предупреждение 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риске и мерах необходимой безопасности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сохранение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укрепление и защита здоровья обучающихся  школы в условиях опасных и чрезвычайных ситуациях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защиты обучающихся, формирование умений и навыков безопасного поведения в быту и в школе.</a:t>
            </a: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img14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669694" cy="4409431"/>
          </a:xfrm>
          <a:prstGeom prst="rect">
            <a:avLst/>
          </a:prstGeom>
          <a:noFill/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45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2044" y="378109"/>
            <a:ext cx="7416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Как избежать отравлений препаратами бытовой </a:t>
            </a:r>
            <a:r>
              <a:rPr lang="ru-RU" sz="2600" b="1" i="1" kern="0" dirty="0" smtClean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химии?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302113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Никогда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пользуйся незнакомыми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препаратами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бытовой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химии.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пей жидкости из незнакомых бутылок и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банок.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пользуйся спичками и открытым огнем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рядом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банками или бутылками с резким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запахом.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распыляй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 содержимое вблизи открытого огня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/>
          </a:p>
        </p:txBody>
      </p:sp>
      <p:pic>
        <p:nvPicPr>
          <p:cNvPr id="10242" name="Picture 2" descr="http://youfeelgood.ru/sites/default/files/styles/large/public/field/image/090808797867868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88" y="3686081"/>
            <a:ext cx="3240360" cy="2193899"/>
          </a:xfrm>
          <a:prstGeom prst="rect">
            <a:avLst/>
          </a:prstGeom>
          <a:ln w="127000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ро бытовую хими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00" y="3573016"/>
            <a:ext cx="3801686" cy="24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10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182231"/>
            <a:ext cx="72728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нельзя употреблять лекарства, названия которых неизвестны (таблетки без упаковки или в склянках со стершейся этикеткой);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лекарства, срок годности у которых вышел, нужно выбросить. Пить их нельзя.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9862" y="476672"/>
            <a:ext cx="734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600" b="1" i="1" kern="0" dirty="0" smtClean="0">
                <a:solidFill>
                  <a:srgbClr val="FF0000"/>
                </a:solidFill>
                <a:latin typeface="Arial Black"/>
                <a:cs typeface="Arial"/>
              </a:rPr>
              <a:t>Какой вред могут нанести лекарства?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vestikavkaza.ru/upload/iblock/7fe/lekarst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235427" cy="2430166"/>
          </a:xfrm>
          <a:prstGeom prst="rect">
            <a:avLst/>
          </a:prstGeom>
          <a:ln w="57150" cap="sq">
            <a:solidFill>
              <a:srgbClr val="C8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2.aif.ru/public/article/big/678/fbff067860010a58b4090eba4df58edc.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08784"/>
            <a:ext cx="3233625" cy="2718198"/>
          </a:xfrm>
          <a:prstGeom prst="rect">
            <a:avLst/>
          </a:prstGeom>
          <a:ln w="57150" cap="sq">
            <a:solidFill>
              <a:srgbClr val="C8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876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600" b="1" i="1" kern="0" dirty="0" smtClean="0">
                <a:solidFill>
                  <a:srgbClr val="FF0000"/>
                </a:solidFill>
                <a:latin typeface="Arial Black"/>
                <a:cs typeface="Arial"/>
              </a:rPr>
              <a:t>Приборы, содержащие ртуть.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052736"/>
            <a:ext cx="81369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75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лампы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дневного света (это газоразрядные трубки, в которых находятся инертные газы и пары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ртути). Все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такие лампы содержат ртуть - от 40 до 70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мг;</a:t>
            </a:r>
          </a:p>
          <a:p>
            <a:pPr marL="342900" indent="-342900">
              <a:lnSpc>
                <a:spcPct val="75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ртутные термометры;</a:t>
            </a:r>
          </a:p>
          <a:p>
            <a:pPr marL="342900" indent="-342900">
              <a:lnSpc>
                <a:spcPct val="75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приборы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измерения давления (манометры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75000"/>
              </a:lnSpc>
            </a:pPr>
            <a:endParaRPr lang="ru-RU" sz="2200" b="1" dirty="0" smtClean="0">
              <a:solidFill>
                <a:srgbClr val="002060"/>
              </a:solidFill>
            </a:endParaRPr>
          </a:p>
        </p:txBody>
      </p:sp>
      <p:pic>
        <p:nvPicPr>
          <p:cNvPr id="11266" name="Picture 2" descr="http://ru.all.biz/img/ru/service_catalog/26635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5" y="2522353"/>
            <a:ext cx="2804110" cy="2101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yk-news.kz/sites/default/files/imagecache/v_nodu/photo_in_news/1303208733_8591a88ad879a0b8abe9983b0b28833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5" y="4621960"/>
            <a:ext cx="2804110" cy="1947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ekotek.net.ua/uploads/pics/Rtu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15289"/>
            <a:ext cx="2905014" cy="217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sibhg.ru/images/foto_temomet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2903650" cy="1920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www.3dnews.ru/_imgdata/img/2011/01/20/605469/spy-thermomet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13595" y="3213374"/>
            <a:ext cx="2302138" cy="16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30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5504" y="1484784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b="1" i="1" kern="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Все острые, колющие и режущие предметы обязательно надо класть на свои места. Порядок в доме не только для красоты, но и для </a:t>
            </a:r>
            <a:r>
              <a:rPr lang="ru-RU" sz="2200" b="1" i="1" kern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безопасности!</a:t>
            </a:r>
            <a:endParaRPr lang="ru-RU" sz="2200" i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7572" y="404664"/>
            <a:ext cx="6120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600" b="1" i="1" kern="0" dirty="0" smtClean="0">
                <a:solidFill>
                  <a:srgbClr val="FF0000"/>
                </a:solidFill>
                <a:latin typeface="Arial Black"/>
                <a:cs typeface="Arial"/>
              </a:rPr>
              <a:t>Чем опасны острые, колющие и режущие предметы?</a:t>
            </a:r>
            <a:endParaRPr lang="ru-RU" sz="2600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spasti-sebya.ru/wp-content/uploads/2012/12/%D0%BE%D1%81%D1%82%D1%80%D1%8B%D0%B5-%D0%BF%D1%80%D0%B5%D0%B4%D0%BC%D0%B5%D1%82%D1%8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01212"/>
            <a:ext cx="2195711" cy="169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-fotki.yandex.ru/get/4600/prcont.2/0_3ef83_f9a8ff18_X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2" y="2852318"/>
            <a:ext cx="2827045" cy="2103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615.photobucket.com/albums/tt238/adventh1313/scissors1b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68673" y="3855388"/>
            <a:ext cx="2091647" cy="209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k-sm.ru/new/wp-content/uploads/2010/10/gvozdi-277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45" y="3472462"/>
            <a:ext cx="2638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5188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7360" y="476672"/>
            <a:ext cx="73448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600" b="1" i="1" kern="0" dirty="0" smtClean="0">
                <a:solidFill>
                  <a:srgbClr val="FF0000"/>
                </a:solidFill>
                <a:latin typeface="Arial Black"/>
                <a:cs typeface="Arial"/>
              </a:rPr>
              <a:t>Будь осторожен при встрече с незнакомыми людьми, не открывай дверь дома незнакомым людям!!!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13316" name="Picture 4" descr="незнакомец это не дру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3350"/>
            <a:ext cx="7848872" cy="468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06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9121" y="2967335"/>
            <a:ext cx="6745757" cy="70788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Спасибо за внимание!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3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461402"/>
            <a:ext cx="84969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FF0000"/>
                </a:solidFill>
                <a:latin typeface="Arial Black" pitchFamily="34" charset="0"/>
              </a:rPr>
              <a:t>Права  и обязанности граждан РФ в области защиты от чрезвычайных </a:t>
            </a:r>
            <a:r>
              <a:rPr lang="ru-RU" sz="2600" b="1" i="1" dirty="0" smtClean="0">
                <a:solidFill>
                  <a:srgbClr val="FF0000"/>
                </a:solidFill>
                <a:latin typeface="Arial Black" pitchFamily="34" charset="0"/>
              </a:rPr>
              <a:t>ситуаций.</a:t>
            </a:r>
            <a:endParaRPr lang="ru-RU" sz="2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412" y="1772816"/>
            <a:ext cx="6872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Граждане РФ  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имеют право на защиту жизни, здоровья и личного имущества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случае возникновения чрезвычайных ситуаций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соответствии с законодательством 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граждане РФ имеют право быть информированным о риске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которому они могут подвергаться в быту и о мерах необходимой безопасности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Граждане РФ  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имеют право на возмещение ущерба, причиненного их здоровью и имуществу вследствие чрезвычайных ситуаций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знать и соблюдать  законы,  меры безопасности и ряд общих правил поведения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повседневной жизни, способствующих повышению  безопасности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граждан.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inflora.ru/img/flag-of-ross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14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404664"/>
            <a:ext cx="66967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kern="0" dirty="0" smtClean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Правила безопасного поведения в жизни и быту.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7" name="Picture 5" descr="1323000438_pb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44" y="3158728"/>
            <a:ext cx="4608512" cy="3079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1484784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человек должен знать и выполнять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общие правила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повседневной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жизни,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чрезвычайные ситуации не застали врасплох.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Каждая опасная и чрезвычайная ситуация имеет свою специфику и требует конкретных действий человека с учетом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складывающейся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обстановки.</a:t>
            </a:r>
          </a:p>
        </p:txBody>
      </p:sp>
      <p:sp>
        <p:nvSpPr>
          <p:cNvPr id="9" name="AutoShape 2" descr="data:image/jpeg;base64,/9j/4AAQSkZJRgABAQAAAQABAAD/2wCEAAkGBhERERQUERQVFRQUFBgVFhcVGBgXGBYVFRcVFBcVFBQXGyYeFxkjGRgVHy8gJCcpLCwsFR4xNTAqNSYrLCkBCQoKDgwOGg8PGiokHyQvLSwsLTAsKSwqLSwwLCwsLCwwKSkpLCwvLCwsKSwpLCkpLCwsLCwsKSwsKSksKSwpKf/AABEIAOEA4QMBIgACEQEDEQH/xAAcAAEAAgMBAQEAAAAAAAAAAAAABQYDBAcCAQj/xABDEAABAwIDBAYHBQcDBAMAAAABAAIRAyEEBRIGMUFREyJhcYGRBzJScqGxwSNC0eHwFBUzU2KCkiSywhZz0vE0Y5P/xAAbAQEAAwEBAQEAAAAAAAAAAAAAAgMEBQEGB//EAC4RAAICAQMDBAEDAwUAAAAAAAABAgMRBCExBRITIjJBUWFxgaEGFJGxwdHh8f/aAAwDAQACEQMRAD8A7iiIgCIiAIiIAi+SkoD6iJKAIi+SgPqIiAIiIAiL4gPqJKIAiIgCIiAIiIAiIgCIiAIiIAiIgC0szx3Rtt6x3fit0qCz/wBdo7PqqrZdsdiUVlmkcbUdcuPmsL6rp9Y+ZWvj8wZQpl7zYWA4uPADtVIzDaivUJh3Rt4BvLtdvPwXLsvUOeTq6XQ2ajeOy+y/Oru9o+axCu/2j5lc7p5vXaZFV/8AkT8CrDke0nSEU6sBxs1wsHHkRwKqjqozeODXf0q2qPcsMswru9o+ZXmpXd7R8yjWr5UbZam3g5R7GIf7TvMr0MS/2j5lYtNl81AQJv8AhH4jzXmWeNGwKz/ad5leH4p/tO8yq3tbtlSwHRai0l7xLb6hTuHPAA4Hnv4KRo57hqtHp6dVrqXFwNh2OG8G4sRN1N5xk8wb5xdSPWd5lfG4yp7TvMrFRqte0OaQQRIINiDxCOcAJJAA3k2A8VXlk8I2KWLqX6zvMrL+1v8Aad5lVjHbShkikNR5mdPgN5+C0cDtVUZ/F64JmbAieUACOz4op/kdnzguJxL+LneZWRuLqDc4+ajsFmdOsJpunmNxHePruW0pKT+yOEWPJ8yNSWu9YX7wpNVrIP4x90/RWVbqZOUdzNNYYREVxAIiIAiIgCIiAIiIAoHPvXb7v1U8VBZ6OuPd+pVN/tJw5OcbZ4ourBnBjQY/qfcnyDfiqtiKGoies3iwwAYMzMSOSte2mCLaranB7Q2f6mzbxbH+JVaqUwd/5+BXzlsnC1s+50MYT0sUv3/U8mRBPOD42XjEY5lO73hvK9/AC6hM4z0tJZSMkb3WseTeZ7f/AGq6+oXGSSSd83PiunpekzuSnY8L+Tna3rldDddS7n/B1yn6WsI1jZbVe7SNRDWgaovBc4Hf2LbwHpNwlc6Qyu0gSfs9YAEXPRlxA7YXH6OW1X3a0xEybCJiZPDt7FLDZrH4f7ZrHs0DVrpvbLQLyC10+S6sqtJD0Oe/6o+Xc736+3Z/g7hgsbTq0w+k9r2ncWmR+XcuTekXaHEYfNGvY4tNFjOjsY0vaC+QbOa4lwPuxwVq9HudVcZVxNZ7GsaW0mu0CGvrtDg6rHB7mwXR2Lf2y9H9PMCx+s06jBpmNQc2SQC2RcEm/asrgqrHFl0Jd0cnJH5gcTjOlxjDWFWZDHFmkRA0cg20AyOcr1iK/QtospUyy2ms5r3FlZwPUeWOJhwE8hewEXs9X0c4ylXimG1abWgAiGG8Hc4wT3HgrFlmwxIYMRRZpFUVHS4Fx0tcGsGnc2XSb3gbovW7XxjYt7Uv1N7YXC1KeCp63Olxc8A6bNc4lsW3Edbf95R2e4t5qPD3nQwk9gAE7grt0QAgCABAA4AbgAqBtaz/AORA5n4An4LPIsrSckmVbEVq+J1ljKjmMEkNDiGt51C0fErSwzKhM0w6QJJZJIA4mOClMn2tr4RgZSdpb0wquixfpDR0bjxYdMEcnOHG3vZjbCtgiOjMA1RUqBtuka1r2im6R6sunsPAqajHbc+mfkrUoRrTSxjdb/eTbyTM3PEzD2neLSDucI3eC6VkWIc+g0vMu6wJteHEDd2QuT5LVL69R8Aag4kCwGpwMAct8dy6ls0f9O3vd/uKrjyzh6+qNdmI/wDhZMg/jH3T9FZFW9nx9r/aforIujp/Yce33BERXlYREQBERAEREAREQAqDzwdce79VOFQud+u3u+qpu9pOHJD4rBMqsLKjZaf0CDwI5rnW3eTHB0HVGVJDnBjZEOBdJ4WMNBvbhZdNaqh6TsmqYjB/ZgudTeKmkby0Nc10DiRqmOwrJCquc496+TZHU3UxareMnENKvmzuxdKkzp8bAgatLjDWDnUneez5qu7JCiMUw1yA1suE7tYu0H594A4qazfBVcxqhtSrUYzV9nSpU21J5EzVZNQ3mYA4FaepWWzsWmhLtjjLf3+EYtLWu12SWX9GntZt1Qc4DCglzWlheQAwt5NYRJg7jbio/Lsdm2OaRTqObRY3S99qdJjY0w98Xt2kqbyD0S6HtfmD2sYXQ2nrALjvAqVBIbPJuo7929dNx7v2LDj9notIpEDoWnQImDBbv36rb43quvS1VxjGKz9N7miV1k16nx8FO2FyjM8Jif2d7tWFYCXGBoJe3WDSeQHF2oifGeC6UBZVfaraDE4TDitSoteCRr1l009UAEtb6wmBMiDwvau5P6YJeG4mkGtJu+mSdPaWOuR3Ge9e25lLgp8kYbNnSgF5qL3TeCAWkEEAgjcQbgg8ivDzdUMuR5LVSM/H27+U/QcFeCqTtAP9Q/vH+1qrs4LYPcp2O2dMzSgg/dJgjsBNiFp/uStMFkdpIgeMq7YTLzUubN58/dH1+azOyxjrMfeDAIkQHEGCINjI4rBLWVwl2tnYhr71DG3+5BZZgBSbAuTdx5ndbsCvuzrv9O33nfNVCpRcx0OEH6cweI/Vlb9mj/px77votVUlLdHMulKTzLks+QD7T+0/RWJV7IR9ofdP0VhXUo9pz7PcERFeVhERAEREAREQBERACobO/Wb3fVTKh869Zvd9VTd7ScOSOCpPpC24GEHQ0utXewmZgUmuBAeebt5A7JPCbtVqNa0ucQGtBJJMAAXJJ4Bfn7bPM6eJxtarScXMc4BpIIkNY1kgG8SDCzRR5qLHCO3JE4EgVGTu1N+YXUdkso6WoKmqOieCQBe17mbA7tx3FcwwmFNR4aOO88hxKumWYt9BzXUyS5thx1cIcBvlVXv1xb3IaK9RThJ4ydMzTK6WIp6KwlgcH35tvMndxWhj9oKNGpTYH9JUqEMp0mEOfJgFznSS1gAkuPAcVK068tBc03AJgahcbrX+Cic1xuGwbX4g04I9bo6QD3kni4tB77961JvGDa+1er+TT2/x7aOAqh7hNRnRMbxc5xEm/Jsn9BcRKl9pdoKmNrmrUsNzGTIYzg0dvEnifADQwWENR4aLcSeQXnByNRarJZXBZMk9JWMwzGU+pUpsGloc24by1gz2XXVNl9oKeOoCqwaTOl7CZLHCDE8REEHke9cg/wCn6cb3Tzt8oUrkdapg56Co9uoguFocRMS0gjiVQ7Is9q1Ti8S4OxFqpO0gPTv7S0d0taJ+PwUvsttK7EhzKgAqNEyLB7d0xwIMSN1wRyEVtM37d3aG/wC0BV2bx2OtVNS3RI18ufUoPZh61OhWBboNQSzSJ1NuDH3bwTAMb5GDE0n1i6nhq9KnUZUZqdVaS3QbuEHiWkEX3SJBuvmDxYqNvZ0XA58x2L017S6A6SLkat0HiOHivl1b48RlBZi38c/qbuzOWnyedoKLIdouGu6p7J7eH4KQ2UM0f7z8mqDzTGB3UBkTdT+y4+yPvn5NXY6fGShlrGd8FNxack/if2n6KfVfyU/a+B+isC+gp9pz7OQiIrisIiIAiIgCIiAIiIAojOR1m9yl1E5wOs3uKqt9pOHJzj0uYt7MC1rZAqVmtd7oa98HvLW+S5TlGXioS512jhzP6+a6v6SsTIpUSAWmahkTJEtb5S7zCpIbCxtyaxFHP1c15MGzlWTmq7TTDRAuYgAdsfJSuB2NxGvVUqhga6W9HJNtxkxHx7lv7FtGioeOoD4H81JZxmYoaHG8kgt4kQTI7iBf+pdjQaWLhGeMtnPnZjKPWMo4gMjDvYXiP4oJmN8uZET3FRGQ1MRWqV21azS1lRzXNY31tc/fdJDB1oG+29YW7Ues57A909Rjp6Jo4uc0EGo7vstF2eVDWFWGNIgFtNoY0tHAtbv7z2cl2loJNttFX97iCin/AAb9b0b4RzgRraL9UEcrXibG6rVTACk5zAAC0lpgcjC6VUdqpkji0keIkLn2Nc6rVeaTS9z3uLGtu5xJMADiTZfP9ShFKOOS+tuWxrfvnGZe9lcYFtfDPaBqq0i5jusQQyoLMdNrjhuhe8TVD3uc1nRhzi4MBnQCZDJ4wLT2L7k23WZuoVcFiQGsaGt61Po6jADanAAkEC8ie26xrmX4jiC+DXdhYivg3smzc4aqKgaH2LSC7TY8Zg8uSlsdmgxLukDC2REEg+raZCralsA4CkCdw1E9wJJ+CzNvGDZoLH3OPweMVjWUQC94ZO6d57gLlaP/AFPQcYNR27e4ODZt+pUFl2CdmOK0uq06RqGGmoSGifVpt0gn6WJJXmrs1UZjDhKj2U3tqdGXOJ0SSACCASZlsACesLLQtMuWTnrp59K2LjRgwQQQdxEEHuI3q6bKfwj75+TVzHBYOrgcY7CVi08QWmWyW9I17Dyc36cl07ZD+E73/wDiFBQ7J4NcLVbDJZ8n/ijuKsCgMoH2vgVPrfR7SmzkIiK8rCIiAIiIAiIgCIiAKMzYXb3FSajc13t7iqrfaShycn28xpdiS0kaaYAbusXNa91+ckeQ7VAYWh0lRrQ5rZmXOPVa0CS490K17Z7O1BWNWk1zxUu7SC7S/dcC8Gx81WcZk1aiGuqsLQ/dIAmN4I3jeN6+s0FlP9vGEGk2v3yfM6yuzzynJPC/xgk9n8zp0G1r6h1Sz7pf6wEA+BO+FE5hjX1HFzj1nEAchJgADkPxWGmZv5d3Px/BZ8Fl76z26Gl0GQBxsRq7B+J5hZ9VKrpmmk4v1PKj95Zq6bpJ9Q1MYNelbyfxgw9D628mzRJO88YFuI8kgTAk9/ke1S9XZ7EtMdE6XG0XEnm4SB4rTrZU6nUFIQ5x0gFs3LgIF72NvBfOdCt1M9XmcnjDzlv6Psf6iq0UND21xjnKxhLbcumU3oU5/lt+UKj5X+8W4mk7LsP01QEnU9pNJogt6zyWhpueM2XU8v2ZqsFNjgIaGAkGZALWmLDhqPZCl9ow4YasKZ0v6N2iH6TMWDGjjw8Vr1jjZNSW+Mny2lolHeRx7afMq9fEOdiejFRkU3CkS6m0ssQwuuROo+JUSrF/0Niz91o73t+kr0NgMV/9f+R/8VwZJttkpVWSbeCtqXwVDXQLd2oPbPfI+qkB6PcT7VP/ACd/4r43LHYeaTyC5pnqm0Ohw3xzUHFpZNmiqlGb7l8HMKdSpQqSOrUpu4gGHDjDgR2jwWKvinvqGo8l1RztTnP60umZdMg3XQM1yGjXMu6rvaBAPZPAqFGxrdQ+1kHfYTaN1+1aY2ojPSWRfp3RqZEauIxXS1HOe4dZ73GSYGlonyEch2Lr+yH8N/vj5Km4DLWUWBrGwN/aTzJ4q5bI2p1PeHyKq7+6Zuqp8VeHyWfKf4g7ip9QeVD7QdxU4uhT7SuzkIiK4rCIiAIiIAiIgCIiAKPzMXb4qQUfmW8eKrs9pKPJHVQqn6RajOgpsPrufI7GtHXPjIHj2K21d4XM9s8WX4upyZFNvgJNveLlf0ytT1CcnhR3ZRrpuNPbFZctkQOmYHMwe65PwEeKuOxNG9V0cGt8yTHwCqeFw73vAYwnl8twvYTvjeul5PgRRosbaYBcRxcRcz8PAKjq1y1WtUq5ZhFY/GTqdLpei6c4WRxObz+cfBqZe3FMq1adRlMYfSHYd1MguIgamubJiCYBIG42O9fMh2fp0sQyrUq1a3R6hNYN1AlziyYJkMDokknj90BSeJltN5Y0OcGuLW2Ac4AkAnhJtPaojFZ6MLgG1sSA2p0TQWSOtWLbsbFj1puLASVGucov0bZ2M9kFJevf5LrX2hotMSXHhpEyYJgHnAJ5WN1pYjHuqggtDGmDzcYuATEC/f4b1UtjMzOMpOxDmaJeabBqLoa2C50kDeSBu+4rU0WS+fbJxiVUxbj3SACaVt4LBl9zZvPn3fj+hvDK6PsNVUanLcsc0iI0rXq5bSc7U6lTc4xLnMaTawuRKn/3ZR/lt8k/dlH+Wz/EKXhf2eeQrwymj/Jpf/mz8FUsloMGKbIaLuiwH3XBdO/dlH+Wz/EfgudbIMBxzARI0u3ib6HKm2vtlH8sshPKZagG/wBPwXqBwhT/AOzM9lvkFD4+iBXMAD7Nm4RudVVsqu1ZIKeWZcub9oO4qZUTl/r+BUsrKfaQnyERFcQCIiAIiIAiIgCIiALRzHePFby0seLjxVdvtJR5I54uuSbQj/U1pExWfwn7zuBK664XXPttcieys6s0SyoZJH3XbiD3m89q0dOjXbKdNjwpLBTq7LKey6tZcXnBCZdnRw7tTNMkaYNxEg8CI3DirPlW0Fao3U7QQSQIB4b9x3TbwVby7JX1YJ6rOZ4+6OPfu71ZsNQaxoDdwsO4fnJ8V8t1eVOgfi01zlL522X7/Z3KddZr499tKj+c7s0Nqdq8TQol9BrJaevqa4wLCR1o3niuSZvntfF1g6vUc8gGAbBoPBrRZvku04nDtqB7CLPpwe52ofiuHHCEV30+Ido8dy6XQNZ54yjP3LfP4OdroOLWOGd82HwXR4DDjdNMPPfUJqf8lZsI1hPXMAHde/eeX678GGwwYxrBua0NH9oDfosrrBXN+pyPUtsEsMfTH3vgfwX394U+fwP4KFa1ZGNU/MyPjRKnMqY4/A/gvgzKmeJ8j+CjHNXlrV75ZHnYiW/eFPmfI/gucbNV9GMpkyYLmwO1jhx7VdNKpGWCMW3/ALh+TlRbY24lsIpJnRjmjfZd8PxWjXra6mqIGkC5F4Ljw71jLl6iArXY3sQUEjNl7vtB3FTKhMsb9oD2FTatp4IWchERXFYREQBERAEREAREQBaeOFwtxauLG5V2e0lHkjTvUNtVm1OhQdrPrgsaOJLhBt2AkqcDVzD0mVXHEsafVFMEeLnSfgPJWdP0i1V6qk8IjqrnTW5o38HnVGramYPIiCButw5LfmB3KiZDiWsrNLrA9WeUxDvBwB81fAF8h/UvSYdM1Srrz2tZWf53N/TdW9VV3S5RiovBLnDdIaO5o/Eu8lzmllQq51TpgjrYhmrjEOkj/FvxV5zfNWYSm57muLd4DWmNRmxcLNE3k8zv3Km+jCqcRnFGo+NTqlWq6NwOiobdm5bP6eompzux6cYX5Ia9p9sfnJ3wZaeY+K+OyufvDy/NSCLv+OJl72R/7q/q+H5r6Ms/q+H5qQXxPHH6HczROWf1fD818/df9Xw/Nb6L3sj9HnczSGXf1fD81zrAUi7GNaDpJrRIAMXPA/q66kuaZeIx7f8Av/8AKFmvik4/qXVttMuwyR380/4NWDF4ZzHNBdqDgTcAQWlvLvU4FHZqOuzuf86aulBduxXGTyYsvHXHipcKLwLeuPFSqU8CfIREVxAIiIAiIgCIiAIiIAtXF8FslaWMdcKE+D1cmAKi+kbIxVFKqDBZqYTEyD1gD2WKvIKgNsKTnYSpp3hzSJ94D5EqWgsdeog19/6nmoipVSRyEtgkciR8Vc9ksxNc9E/e1sh3NoIEd4kX/RpcH72/j38VLZQytTeKlOGm4Gq9nAgy3lC+r67odPq9I3es9qyv1/7OJ066yq9KHzsy+57UdSwtQ0g0wOsHjUC0nS60iSO23YqLso+nh8XQqNDWwdMjq9V40ONrW1TKzZ7icVUpnpKgcJHVENE2bqgASYJN+Khnva0skRJ0gHk6BHmAvzpzce3sykfXqCaeTvPTO5nzXn9pde581pZFhHsw1FjmuDm0mtIMkiABcneVINoHkfJdHEsGHYw08Q873HzK+vxJmNRnfvvHOOSq21O0D2Nq0aDHa2kAvDg3kXNbxmLeJVIZiqrXa2vcHz62p2qDwmZ8OxYbtX4pdrOtpemS1EHNPB2EVHcz5lfKxfG8+BKxZBrfhqLndZzqbSTzMfNb5pHkVsXc1k5ckoya+iObWefvO8yqRhSf2psm/TC/H110F2HPIrmuJxwpVulA1tbV1mCAS0VNVp4wqbE1jI8kIp5OgCo7mfMr3PE3Pbvj9D4LXoPfUa17KTi1wBB1UrgiQbVEqGoHAOY5moGCSwi0W6riZv8AAq1qS3GUyQwR648VKqDwDj0gndf5KcCvp4K7OQiIrisIiIAiIgCIiAIiIAVH40QQpBaGO9YdyhPglHkwMCgdsK+nDR7TgPKXH5KwsVU28P2dIc3n6fmvdEu7URyeXvFbOaUWDprxAcZndaT81IVMwabMe0Okb/kCRCi8RhC97rT1iYBIdIcYO5SzdGka6ZAMQYgnvBXS6v1mE80V7rGG/wDgz6Dp7ji2fPODxiKlQsc2oCQRYwN8gi4tHaovZMjG5nhKVQ9G2nULusRLzT67WADiS0jfxKm8I5oGlrpBIgGZF7wqJtbTpNqOqaXBwqEaqbtMGSQ7SQRMjhC4GjUW2m8/R1dRNxW2x+qHr61i4ZsP6T8aKLWOeMQdWhvTNf0h3AN10yS7xkrsOS5ya+HpVS0DpGB0NdqAnhMBb5enkwrcrm2uSim44hps6A5s/e5tHGwv3E93ODUcazuqYJECYNzvE23238F0zbbGayxkDqguN5u6wBEcp81QMcwCpu3ADwgWXz+vlBSeEfY9Hc/Fv+x2HZ3LTh8PTpOMuaL8pJLiB2CY8FIVNyrGye1Br0tLhL6YaCZ9YGQHbt/VIK3tose4YWoW9U6YmY3kAgW3xIXYqth4048YPldTCcLJeTnLyVrbTat7CWUn9UCHFpEucd7dXAAcu1UDEZiXtgiL8Oz9fBbOc1IYPe+hUPPWjx+n4lYbbJSkceybkzo+xOcVGvpUiSabxEH7p0l0t5XHxV4zVk6PePxaVyXB1CGsLSQQGkEWMwNxXQtn8dWr4Si6tGogmeLm9YMcRwJaQf8A2tVdnp7Wa9PLOxIYVvXH64KXCi6DesP1wUoFfVwaZ8n1ERWkAiIgCIiAIiIAiIgC0cc24W8sOJo6h2jcoTWUerk0aShdq8nfiKYFLTra7UA6QCOIkAwd14U2xhb6y81iLblRGcoS7o8lripbM5VS2VxwqB/QuaTIIa5jgWyTcgkDfIPapGvkFYANfSd4Aujs1N3+a6LTjmPNe9Y5jzCz+JMu8rOcYbY2uYLaZFxd5ggC9gb8I81uY/0R4PEUx05qdJMk03BomIsC0+fFXsOHMeYXkvHMeanCPj9pCUu/kp+znozwWDuw1XG/rv8Aa3jqBtlZswy5tXDvoiGhzdIgWERAgcLARyWakRCyT2qcm5LDIr0vKKHh9k8UA7U3UZsS8GQAAILjMWUfjNlcWXmKLju3aeQ4yunUisoCxS0cJLDbOpDqttbykv8ABX9msldQZLxDnBogXiJ3kcbrZz3KTiKWhroLXBwncbOEHzKl9Kx7itSioxUVwc22buk5S+Tn+I2AxFUaXGm0TMkk8DwAUTh/RjjAdLjSAsNWsmwEWAE/BdYIXmCouuLMv9vA57T2LxLAGwwxaQ63Zvgq35DlrqFEU3EEguNtw1GYE9snxKknNkLwJUo7E4Uxjuj1RZ1gpELXwtKLrZWutbCXIREVhEIiIAiIgCIiAIiIAiIgPhC+dGOQXpEB56McgnRjkPJekQHnom8h5L50LeQ8gvaIDwKTeQ8gnQt5DyC9ogMfQN9keQT9nb7I8gsiIDH0DfZHkE/Z2+yPILIiAx9A32R5BfP2VnsjyWVEwDEcKz2R5L43CMG5rfILMi8wAiIvQ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data:image/jpeg;base64,/9j/4AAQSkZJRgABAQAAAQABAAD/2wCEAAkGBhERERQUERQVFRQUFBgVFhcVGBgXGBYVFRcVFBcVFBQXGyYeFxkjGRgVHy8gJCcpLCwsFR4xNTAqNSYrLCkBCQoKDgwOGg8PGiokHyQvLSwsLTAsKSwqLSwwLCwsLCwwKSkpLCwvLCwsKSwpLCkpLCwsLCwsKSwsKSksKSwpKf/AABEIAOEA4QMBIgACEQEDEQH/xAAcAAEAAgMBAQEAAAAAAAAAAAAABQYDBAcCAQj/xABDEAABAwIDBAYHBQcDBAMAAAABAAIRAyEEBRIGMUFREyJhcYGRBzJScqGxwSNC0eHwFBUzU2KCkiSywhZz0vE0Y5P/xAAbAQEAAwEBAQEAAAAAAAAAAAAAAgMEBQEGB//EAC4RAAICAQMDBAEDAwUAAAAAAAABAgMRBCExBRITIjJBUWFxgaEGFJGxwdHh8f/aAAwDAQACEQMRAD8A7iiIgCIiAIiIAi+SkoD6iJKAIi+SgPqIiAIiIAiL4gPqJKIAiIgCIiAIiIAiIgCIiAIiIAiIgC0szx3Rtt6x3fit0qCz/wBdo7PqqrZdsdiUVlmkcbUdcuPmsL6rp9Y+ZWvj8wZQpl7zYWA4uPADtVIzDaivUJh3Rt4BvLtdvPwXLsvUOeTq6XQ2ajeOy+y/Oru9o+axCu/2j5lc7p5vXaZFV/8AkT8CrDke0nSEU6sBxs1wsHHkRwKqjqozeODXf0q2qPcsMswru9o+ZXmpXd7R8yjWr5UbZam3g5R7GIf7TvMr0MS/2j5lYtNl81AQJv8AhH4jzXmWeNGwKz/ad5leH4p/tO8yq3tbtlSwHRai0l7xLb6hTuHPAA4Hnv4KRo57hqtHp6dVrqXFwNh2OG8G4sRN1N5xk8wb5xdSPWd5lfG4yp7TvMrFRqte0OaQQRIINiDxCOcAJJAA3k2A8VXlk8I2KWLqX6zvMrL+1v8Aad5lVjHbShkikNR5mdPgN5+C0cDtVUZ/F64JmbAieUACOz4op/kdnzguJxL+LneZWRuLqDc4+ajsFmdOsJpunmNxHePruW0pKT+yOEWPJ8yNSWu9YX7wpNVrIP4x90/RWVbqZOUdzNNYYREVxAIiIAiIgCIiAIiIAoHPvXb7v1U8VBZ6OuPd+pVN/tJw5OcbZ4ourBnBjQY/qfcnyDfiqtiKGoies3iwwAYMzMSOSte2mCLaranB7Q2f6mzbxbH+JVaqUwd/5+BXzlsnC1s+50MYT0sUv3/U8mRBPOD42XjEY5lO73hvK9/AC6hM4z0tJZSMkb3WseTeZ7f/AGq6+oXGSSSd83PiunpekzuSnY8L+Tna3rldDddS7n/B1yn6WsI1jZbVe7SNRDWgaovBc4Hf2LbwHpNwlc6Qyu0gSfs9YAEXPRlxA7YXH6OW1X3a0xEybCJiZPDt7FLDZrH4f7ZrHs0DVrpvbLQLyC10+S6sqtJD0Oe/6o+Xc736+3Z/g7hgsbTq0w+k9r2ncWmR+XcuTekXaHEYfNGvY4tNFjOjsY0vaC+QbOa4lwPuxwVq9HudVcZVxNZ7GsaW0mu0CGvrtDg6rHB7mwXR2Lf2y9H9PMCx+s06jBpmNQc2SQC2RcEm/asrgqrHFl0Jd0cnJH5gcTjOlxjDWFWZDHFmkRA0cg20AyOcr1iK/QtospUyy2ms5r3FlZwPUeWOJhwE8hewEXs9X0c4ylXimG1abWgAiGG8Hc4wT3HgrFlmwxIYMRRZpFUVHS4Fx0tcGsGnc2XSb3gbovW7XxjYt7Uv1N7YXC1KeCp63Olxc8A6bNc4lsW3Edbf95R2e4t5qPD3nQwk9gAE7grt0QAgCABAA4AbgAqBtaz/AORA5n4An4LPIsrSckmVbEVq+J1ljKjmMEkNDiGt51C0fErSwzKhM0w6QJJZJIA4mOClMn2tr4RgZSdpb0wquixfpDR0bjxYdMEcnOHG3vZjbCtgiOjMA1RUqBtuka1r2im6R6sunsPAqajHbc+mfkrUoRrTSxjdb/eTbyTM3PEzD2neLSDucI3eC6VkWIc+g0vMu6wJteHEDd2QuT5LVL69R8Aag4kCwGpwMAct8dy6ls0f9O3vd/uKrjyzh6+qNdmI/wDhZMg/jH3T9FZFW9nx9r/aforIujp/Yce33BERXlYREQBERAEREAREQAqDzwdce79VOFQud+u3u+qpu9pOHJD4rBMqsLKjZaf0CDwI5rnW3eTHB0HVGVJDnBjZEOBdJ4WMNBvbhZdNaqh6TsmqYjB/ZgudTeKmkby0Nc10DiRqmOwrJCquc496+TZHU3UxareMnENKvmzuxdKkzp8bAgatLjDWDnUneez5qu7JCiMUw1yA1suE7tYu0H594A4qazfBVcxqhtSrUYzV9nSpU21J5EzVZNQ3mYA4FaepWWzsWmhLtjjLf3+EYtLWu12SWX9GntZt1Qc4DCglzWlheQAwt5NYRJg7jbio/Lsdm2OaRTqObRY3S99qdJjY0w98Xt2kqbyD0S6HtfmD2sYXQ2nrALjvAqVBIbPJuo7929dNx7v2LDj9notIpEDoWnQImDBbv36rb43quvS1VxjGKz9N7miV1k16nx8FO2FyjM8Jif2d7tWFYCXGBoJe3WDSeQHF2oifGeC6UBZVfaraDE4TDitSoteCRr1l009UAEtb6wmBMiDwvau5P6YJeG4mkGtJu+mSdPaWOuR3Ge9e25lLgp8kYbNnSgF5qL3TeCAWkEEAgjcQbgg8ivDzdUMuR5LVSM/H27+U/QcFeCqTtAP9Q/vH+1qrs4LYPcp2O2dMzSgg/dJgjsBNiFp/uStMFkdpIgeMq7YTLzUubN58/dH1+azOyxjrMfeDAIkQHEGCINjI4rBLWVwl2tnYhr71DG3+5BZZgBSbAuTdx5ndbsCvuzrv9O33nfNVCpRcx0OEH6cweI/Vlb9mj/px77votVUlLdHMulKTzLks+QD7T+0/RWJV7IR9ofdP0VhXUo9pz7PcERFeVhERAEREAREQBERACobO/Wb3fVTKh869Zvd9VTd7ScOSOCpPpC24GEHQ0utXewmZgUmuBAeebt5A7JPCbtVqNa0ucQGtBJJMAAXJJ4Bfn7bPM6eJxtarScXMc4BpIIkNY1kgG8SDCzRR5qLHCO3JE4EgVGTu1N+YXUdkso6WoKmqOieCQBe17mbA7tx3FcwwmFNR4aOO88hxKumWYt9BzXUyS5thx1cIcBvlVXv1xb3IaK9RThJ4ydMzTK6WIp6KwlgcH35tvMndxWhj9oKNGpTYH9JUqEMp0mEOfJgFznSS1gAkuPAcVK068tBc03AJgahcbrX+Cic1xuGwbX4g04I9bo6QD3kni4tB77961JvGDa+1er+TT2/x7aOAqh7hNRnRMbxc5xEm/Jsn9BcRKl9pdoKmNrmrUsNzGTIYzg0dvEnifADQwWENR4aLcSeQXnByNRarJZXBZMk9JWMwzGU+pUpsGloc24by1gz2XXVNl9oKeOoCqwaTOl7CZLHCDE8REEHke9cg/wCn6cb3Tzt8oUrkdapg56Co9uoguFocRMS0gjiVQ7Is9q1Ti8S4OxFqpO0gPTv7S0d0taJ+PwUvsttK7EhzKgAqNEyLB7d0xwIMSN1wRyEVtM37d3aG/wC0BV2bx2OtVNS3RI18ufUoPZh61OhWBboNQSzSJ1NuDH3bwTAMb5GDE0n1i6nhq9KnUZUZqdVaS3QbuEHiWkEX3SJBuvmDxYqNvZ0XA58x2L017S6A6SLkat0HiOHivl1b48RlBZi38c/qbuzOWnyedoKLIdouGu6p7J7eH4KQ2UM0f7z8mqDzTGB3UBkTdT+y4+yPvn5NXY6fGShlrGd8FNxack/if2n6KfVfyU/a+B+isC+gp9pz7OQiIrisIiIAiIgCIiAIiIAojOR1m9yl1E5wOs3uKqt9pOHJzj0uYt7MC1rZAqVmtd7oa98HvLW+S5TlGXioS512jhzP6+a6v6SsTIpUSAWmahkTJEtb5S7zCpIbCxtyaxFHP1c15MGzlWTmq7TTDRAuYgAdsfJSuB2NxGvVUqhga6W9HJNtxkxHx7lv7FtGioeOoD4H81JZxmYoaHG8kgt4kQTI7iBf+pdjQaWLhGeMtnPnZjKPWMo4gMjDvYXiP4oJmN8uZET3FRGQ1MRWqV21azS1lRzXNY31tc/fdJDB1oG+29YW7Ues57A909Rjp6Jo4uc0EGo7vstF2eVDWFWGNIgFtNoY0tHAtbv7z2cl2loJNttFX97iCin/AAb9b0b4RzgRraL9UEcrXibG6rVTACk5zAAC0lpgcjC6VUdqpkji0keIkLn2Nc6rVeaTS9z3uLGtu5xJMADiTZfP9ShFKOOS+tuWxrfvnGZe9lcYFtfDPaBqq0i5jusQQyoLMdNrjhuhe8TVD3uc1nRhzi4MBnQCZDJ4wLT2L7k23WZuoVcFiQGsaGt61Po6jADanAAkEC8ie26xrmX4jiC+DXdhYivg3smzc4aqKgaH2LSC7TY8Zg8uSlsdmgxLukDC2REEg+raZCralsA4CkCdw1E9wJJ+CzNvGDZoLH3OPweMVjWUQC94ZO6d57gLlaP/AFPQcYNR27e4ODZt+pUFl2CdmOK0uq06RqGGmoSGifVpt0gn6WJJXmrs1UZjDhKj2U3tqdGXOJ0SSACCASZlsACesLLQtMuWTnrp59K2LjRgwQQQdxEEHuI3q6bKfwj75+TVzHBYOrgcY7CVi08QWmWyW9I17Dyc36cl07ZD+E73/wDiFBQ7J4NcLVbDJZ8n/ijuKsCgMoH2vgVPrfR7SmzkIiK8rCIiAIiIAiIgCIiAKMzYXb3FSajc13t7iqrfaShycn28xpdiS0kaaYAbusXNa91+ckeQ7VAYWh0lRrQ5rZmXOPVa0CS490K17Z7O1BWNWk1zxUu7SC7S/dcC8Gx81WcZk1aiGuqsLQ/dIAmN4I3jeN6+s0FlP9vGEGk2v3yfM6yuzzynJPC/xgk9n8zp0G1r6h1Sz7pf6wEA+BO+FE5hjX1HFzj1nEAchJgADkPxWGmZv5d3Px/BZ8Fl76z26Gl0GQBxsRq7B+J5hZ9VKrpmmk4v1PKj95Zq6bpJ9Q1MYNelbyfxgw9D628mzRJO88YFuI8kgTAk9/ke1S9XZ7EtMdE6XG0XEnm4SB4rTrZU6nUFIQ5x0gFs3LgIF72NvBfOdCt1M9XmcnjDzlv6Psf6iq0UND21xjnKxhLbcumU3oU5/lt+UKj5X+8W4mk7LsP01QEnU9pNJogt6zyWhpueM2XU8v2ZqsFNjgIaGAkGZALWmLDhqPZCl9ow4YasKZ0v6N2iH6TMWDGjjw8Vr1jjZNSW+Mny2lolHeRx7afMq9fEOdiejFRkU3CkS6m0ssQwuuROo+JUSrF/0Niz91o73t+kr0NgMV/9f+R/8VwZJttkpVWSbeCtqXwVDXQLd2oPbPfI+qkB6PcT7VP/ACd/4r43LHYeaTyC5pnqm0Ohw3xzUHFpZNmiqlGb7l8HMKdSpQqSOrUpu4gGHDjDgR2jwWKvinvqGo8l1RztTnP60umZdMg3XQM1yGjXMu6rvaBAPZPAqFGxrdQ+1kHfYTaN1+1aY2ojPSWRfp3RqZEauIxXS1HOe4dZ73GSYGlonyEch2Lr+yH8N/vj5Km4DLWUWBrGwN/aTzJ4q5bI2p1PeHyKq7+6Zuqp8VeHyWfKf4g7ip9QeVD7QdxU4uhT7SuzkIiK4rCIiAIiIAiIgCIiAKPzMXb4qQUfmW8eKrs9pKPJHVQqn6RajOgpsPrufI7GtHXPjIHj2K21d4XM9s8WX4upyZFNvgJNveLlf0ytT1CcnhR3ZRrpuNPbFZctkQOmYHMwe65PwEeKuOxNG9V0cGt8yTHwCqeFw73vAYwnl8twvYTvjeul5PgRRosbaYBcRxcRcz8PAKjq1y1WtUq5ZhFY/GTqdLpei6c4WRxObz+cfBqZe3FMq1adRlMYfSHYd1MguIgamubJiCYBIG42O9fMh2fp0sQyrUq1a3R6hNYN1AlziyYJkMDokknj90BSeJltN5Y0OcGuLW2Ac4AkAnhJtPaojFZ6MLgG1sSA2p0TQWSOtWLbsbFj1puLASVGucov0bZ2M9kFJevf5LrX2hotMSXHhpEyYJgHnAJ5WN1pYjHuqggtDGmDzcYuATEC/f4b1UtjMzOMpOxDmaJeabBqLoa2C50kDeSBu+4rU0WS+fbJxiVUxbj3SACaVt4LBl9zZvPn3fj+hvDK6PsNVUanLcsc0iI0rXq5bSc7U6lTc4xLnMaTawuRKn/3ZR/lt8k/dlH+Wz/EKXhf2eeQrwymj/Jpf/mz8FUsloMGKbIaLuiwH3XBdO/dlH+Wz/EfgudbIMBxzARI0u3ib6HKm2vtlH8sshPKZagG/wBPwXqBwhT/AOzM9lvkFD4+iBXMAD7Nm4RudVVsqu1ZIKeWZcub9oO4qZUTl/r+BUsrKfaQnyERFcQCIiAIiIAiIgCIiALRzHePFby0seLjxVdvtJR5I54uuSbQj/U1pExWfwn7zuBK664XXPttcieys6s0SyoZJH3XbiD3m89q0dOjXbKdNjwpLBTq7LKey6tZcXnBCZdnRw7tTNMkaYNxEg8CI3DirPlW0Fao3U7QQSQIB4b9x3TbwVby7JX1YJ6rOZ4+6OPfu71ZsNQaxoDdwsO4fnJ8V8t1eVOgfi01zlL522X7/Z3KddZr499tKj+c7s0Nqdq8TQol9BrJaevqa4wLCR1o3niuSZvntfF1g6vUc8gGAbBoPBrRZvku04nDtqB7CLPpwe52ofiuHHCEV30+Ido8dy6XQNZ54yjP3LfP4OdroOLWOGd82HwXR4DDjdNMPPfUJqf8lZsI1hPXMAHde/eeX678GGwwYxrBua0NH9oDfosrrBXN+pyPUtsEsMfTH3vgfwX394U+fwP4KFa1ZGNU/MyPjRKnMqY4/A/gvgzKmeJ8j+CjHNXlrV75ZHnYiW/eFPmfI/gucbNV9GMpkyYLmwO1jhx7VdNKpGWCMW3/ALh+TlRbY24lsIpJnRjmjfZd8PxWjXra6mqIGkC5F4Ljw71jLl6iArXY3sQUEjNl7vtB3FTKhMsb9oD2FTatp4IWchERXFYREQBERAEREAREQBaeOFwtxauLG5V2e0lHkjTvUNtVm1OhQdrPrgsaOJLhBt2AkqcDVzD0mVXHEsafVFMEeLnSfgPJWdP0i1V6qk8IjqrnTW5o38HnVGramYPIiCButw5LfmB3KiZDiWsrNLrA9WeUxDvBwB81fAF8h/UvSYdM1Srrz2tZWf53N/TdW9VV3S5RiovBLnDdIaO5o/Eu8lzmllQq51TpgjrYhmrjEOkj/FvxV5zfNWYSm57muLd4DWmNRmxcLNE3k8zv3Km+jCqcRnFGo+NTqlWq6NwOiobdm5bP6eompzux6cYX5Ia9p9sfnJ3wZaeY+K+OyufvDy/NSCLv+OJl72R/7q/q+H5r6Ms/q+H5qQXxPHH6HczROWf1fD818/df9Xw/Nb6L3sj9HnczSGXf1fD81zrAUi7GNaDpJrRIAMXPA/q66kuaZeIx7f8Av/8AKFmvik4/qXVttMuwyR380/4NWDF4ZzHNBdqDgTcAQWlvLvU4FHZqOuzuf86aulBduxXGTyYsvHXHipcKLwLeuPFSqU8CfIREVxAIiIAiIgCIiAIiIAtXF8FslaWMdcKE+D1cmAKi+kbIxVFKqDBZqYTEyD1gD2WKvIKgNsKTnYSpp3hzSJ94D5EqWgsdeog19/6nmoipVSRyEtgkciR8Vc9ksxNc9E/e1sh3NoIEd4kX/RpcH72/j38VLZQytTeKlOGm4Gq9nAgy3lC+r67odPq9I3es9qyv1/7OJ066yq9KHzsy+57UdSwtQ0g0wOsHjUC0nS60iSO23YqLso+nh8XQqNDWwdMjq9V40ONrW1TKzZ7icVUpnpKgcJHVENE2bqgASYJN+Khnva0skRJ0gHk6BHmAvzpzce3sykfXqCaeTvPTO5nzXn9pde581pZFhHsw1FjmuDm0mtIMkiABcneVINoHkfJdHEsGHYw08Q873HzK+vxJmNRnfvvHOOSq21O0D2Nq0aDHa2kAvDg3kXNbxmLeJVIZiqrXa2vcHz62p2qDwmZ8OxYbtX4pdrOtpemS1EHNPB2EVHcz5lfKxfG8+BKxZBrfhqLndZzqbSTzMfNb5pHkVsXc1k5ckoya+iObWefvO8yqRhSf2psm/TC/H110F2HPIrmuJxwpVulA1tbV1mCAS0VNVp4wqbE1jI8kIp5OgCo7mfMr3PE3Pbvj9D4LXoPfUa17KTi1wBB1UrgiQbVEqGoHAOY5moGCSwi0W6riZv8AAq1qS3GUyQwR648VKqDwDj0gndf5KcCvp4K7OQiIrisIiIAiIgCIiAIiIAVH40QQpBaGO9YdyhPglHkwMCgdsK+nDR7TgPKXH5KwsVU28P2dIc3n6fmvdEu7URyeXvFbOaUWDprxAcZndaT81IVMwabMe0Okb/kCRCi8RhC97rT1iYBIdIcYO5SzdGka6ZAMQYgnvBXS6v1mE80V7rGG/wDgz6Dp7ji2fPODxiKlQsc2oCQRYwN8gi4tHaovZMjG5nhKVQ9G2nULusRLzT67WADiS0jfxKm8I5oGlrpBIgGZF7wqJtbTpNqOqaXBwqEaqbtMGSQ7SQRMjhC4GjUW2m8/R1dRNxW2x+qHr61i4ZsP6T8aKLWOeMQdWhvTNf0h3AN10yS7xkrsOS5ya+HpVS0DpGB0NdqAnhMBb5enkwrcrm2uSim44hps6A5s/e5tHGwv3E93ODUcazuqYJECYNzvE23238F0zbbGayxkDqguN5u6wBEcp81QMcwCpu3ADwgWXz+vlBSeEfY9Hc/Fv+x2HZ3LTh8PTpOMuaL8pJLiB2CY8FIVNyrGye1Br0tLhL6YaCZ9YGQHbt/VIK3tose4YWoW9U6YmY3kAgW3xIXYqth4048YPldTCcLJeTnLyVrbTat7CWUn9UCHFpEucd7dXAAcu1UDEZiXtgiL8Oz9fBbOc1IYPe+hUPPWjx+n4lYbbJSkceybkzo+xOcVGvpUiSabxEH7p0l0t5XHxV4zVk6PePxaVyXB1CGsLSQQGkEWMwNxXQtn8dWr4Si6tGogmeLm9YMcRwJaQf8A2tVdnp7Wa9PLOxIYVvXH64KXCi6DesP1wUoFfVwaZ8n1ERWkAiIgCIiAIiIAiIgC0cc24W8sOJo6h2jcoTWUerk0aShdq8nfiKYFLTra7UA6QCOIkAwd14U2xhb6y81iLblRGcoS7o8lripbM5VS2VxwqB/QuaTIIa5jgWyTcgkDfIPapGvkFYANfSd4Aujs1N3+a6LTjmPNe9Y5jzCz+JMu8rOcYbY2uYLaZFxd5ggC9gb8I81uY/0R4PEUx05qdJMk03BomIsC0+fFXsOHMeYXkvHMeanCPj9pCUu/kp+znozwWDuw1XG/rv8Aa3jqBtlZswy5tXDvoiGhzdIgWERAgcLARyWakRCyT2qcm5LDIr0vKKHh9k8UA7U3UZsS8GQAAILjMWUfjNlcWXmKLju3aeQ4yunUisoCxS0cJLDbOpDqttbykv8ABX9msldQZLxDnBogXiJ3kcbrZz3KTiKWhroLXBwncbOEHzKl9Kx7itSioxUVwc22buk5S+Tn+I2AxFUaXGm0TMkk8DwAUTh/RjjAdLjSAsNWsmwEWAE/BdYIXmCouuLMv9vA57T2LxLAGwwxaQ63Zvgq35DlrqFEU3EEguNtw1GYE9snxKknNkLwJUo7E4Uxjuj1RZ1gpELXwtKLrZWutbCXIREVhEIiIAiIgCIiAIiIAiIgPhC+dGOQXpEB56McgnRjkPJekQHnom8h5L50LeQ8gvaIDwKTeQ8gnQt5DyC9ogMfQN9keQT9nb7I8gsiIDH0DfZHkE/Z2+yPILIiAx9A32R5BfP2VnsjyWVEwDEcKz2R5L43CMG5rfILMi8wAiIvQ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pddt.ru/upload/image/news/p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70" y="3621526"/>
            <a:ext cx="3024620" cy="2621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43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54868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kern="0" dirty="0" smtClean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Чем опасны электроприборы?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412776"/>
            <a:ext cx="56166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определенных условиях при использовании хорошо знакомого оборудования и приборов могут возникнуть опасные ситуации для вас, для ваших близких и для дома.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endParaRPr lang="ru-RU" sz="2000" b="1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первом случае вы сами </a:t>
            </a: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можете создать опасную ситуацию, нарушив правила использования оборудования и бытовых приборов.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endParaRPr lang="ru-RU" sz="2000" b="1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другом случае независимо от вас может возникнуть опасная ситуация: резко возросло </a:t>
            </a:r>
            <a:r>
              <a:rPr lang="ru-RU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электронапряжение</a:t>
            </a: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сети.</a:t>
            </a:r>
          </a:p>
        </p:txBody>
      </p:sp>
      <p:pic>
        <p:nvPicPr>
          <p:cNvPr id="3076" name="Picture 4" descr="http://olga-opanaschuk.narod.ru/images/prov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71900"/>
            <a:ext cx="4619724" cy="2645132"/>
          </a:xfrm>
          <a:prstGeom prst="rect">
            <a:avLst/>
          </a:prstGeom>
          <a:ln w="57150" cap="sq">
            <a:solidFill>
              <a:srgbClr val="FFD1D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it-dety.ru/wp-content/uploads/2013/01/bez%D0%BEp%D0%B0sn%D0%BEst-d%D0%BEm%D0%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68928"/>
            <a:ext cx="3600400" cy="311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ro3etka.ru/images/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880320" cy="288032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odutuleohutuks.ee/UserFiles/kodutuleohutuks/A_Kodutuleohutuks/meelespea_elekter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13" y="5320541"/>
            <a:ext cx="2991247" cy="113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605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76671"/>
            <a:ext cx="8352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Правила пользования </a:t>
            </a:r>
            <a:r>
              <a:rPr lang="ru-RU" sz="2600" b="1" i="1" kern="0" dirty="0" smtClean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электроприборами: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268760"/>
            <a:ext cx="5112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Font typeface="Arial" pitchFamily="34" charset="0"/>
              <a:buChar char="•"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Электрический ток при прохождении через человеческое тело вызывает его нагрев и может привести к ожогу. При электрических ожогах могут быть серьезно повреждены внутренние ткани тела человека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</a:pPr>
            <a:r>
              <a:rPr lang="ru-RU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Font typeface="Arial" pitchFamily="34" charset="0"/>
              <a:buChar char="•"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Кроме того, поражение электрическим током может привести к остановке сердца или к остановке дыхания. </a:t>
            </a:r>
          </a:p>
        </p:txBody>
      </p:sp>
      <p:pic>
        <p:nvPicPr>
          <p:cNvPr id="6146" name="Picture 2" descr="http://t0.gstatic.com/images?q=tbn:ANd9GcQoPHmD71lEbrNexKutYsrCisGic8LOcXNrz_-m1yTyUxQP0SrF3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92" y="1142390"/>
            <a:ext cx="2999032" cy="2286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hotoshopdb.ru/3dmodels/images/img/1244797582._____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04" y="3250317"/>
            <a:ext cx="2849910" cy="2849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ascha.ru/files/images/items/27808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16684"/>
            <a:ext cx="2615952" cy="3454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.positronica.ru/items/719911_v01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3333750" cy="231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5216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331044"/>
            <a:ext cx="73808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Общие правила безопасного обращения с </a:t>
            </a:r>
            <a:r>
              <a:rPr lang="ru-RU" sz="2600" b="1" i="1" kern="0" dirty="0" smtClean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электричеством.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62880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48478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пользуйтесь неисправными электроприборами, никогда не оставляйте включенный электроприбор без присмотра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</a:pPr>
            <a:endParaRPr lang="ru-RU" sz="2000" b="1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включайте в одну розетку несколько электроприборов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</a:pPr>
            <a:endParaRPr lang="ru-RU" sz="2000" b="1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соблюдайте </a:t>
            </a: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порядок включения электроприбора в сеть: сначала подключается шнур к прибору, а затем - шнур к 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сети;</a:t>
            </a: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aifudm.net/upload/iblock/142/1422a96abf70f7233fe79224203cac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2660"/>
            <a:ext cx="3024336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ozerskadm.ru/upload/iblock/3c0/1prav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06" y="3861048"/>
            <a:ext cx="3143250" cy="2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505/lexa7193.2/0_4cc48_48765521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54" y="1162041"/>
            <a:ext cx="3503079" cy="500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04664"/>
            <a:ext cx="74888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Общие правила безопасного обращения с </a:t>
            </a:r>
            <a:r>
              <a:rPr lang="ru-RU" sz="2600" b="1" i="1" kern="0" dirty="0" smtClean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электричеством.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118" y="1412776"/>
            <a:ext cx="591008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отключение </a:t>
            </a: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прибора производится в обратном порядке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</a:pPr>
            <a:endParaRPr lang="ru-RU" sz="2000" b="1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прикасайтесь к включенному электроприбору мокрыми руками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</a:pPr>
            <a:endParaRPr lang="ru-RU" sz="2000" b="1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помните</a:t>
            </a: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нельзя пользоваться 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электрическими </a:t>
            </a: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устройствами, находясь в воде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</a:pPr>
            <a:endParaRPr lang="ru-RU" sz="2000" b="1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обнаруженных неисправностях в электроприборах, об оголенных и плохо изолированных проводах немедленно сообщайте родителям или старшим.</a:t>
            </a:r>
          </a:p>
        </p:txBody>
      </p:sp>
      <p:pic>
        <p:nvPicPr>
          <p:cNvPr id="2054" name="Picture 6" descr="http://www.aquafanat.com.ua/uploads/pages/pages-Tx6JLKZ4j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00" y="2685009"/>
            <a:ext cx="4161064" cy="3702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0" name="Picture 12" descr="Не тяни вилку из розетки за прово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37" y="3125002"/>
            <a:ext cx="2232247" cy="1555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2" name="Picture 14" descr="Не берись мокрыми руками к проводам электроприбор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5169"/>
            <a:ext cx="2376528" cy="18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4" name="Picture 16" descr="Не включай все электроприборы одновремен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3"/>
            <a:ext cx="2304256" cy="1590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909432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80226" y="476672"/>
            <a:ext cx="5888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Помни и 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знай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5" descr="PM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5" b="14995"/>
          <a:stretch>
            <a:fillRect/>
          </a:stretch>
        </p:blipFill>
        <p:spPr bwMode="auto">
          <a:xfrm>
            <a:off x="860251" y="1341438"/>
            <a:ext cx="7489825" cy="524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rmour.3dn.ru/_pu/1/919904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3" y="692696"/>
            <a:ext cx="809928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roduct_add_pic_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06" y="1391122"/>
            <a:ext cx="3328987" cy="46815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911</Words>
  <Application>Microsoft Office PowerPoint</Application>
  <PresentationFormat>Экран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a_ModernoBrk</vt:lpstr>
      <vt:lpstr>Aharoni</vt:lpstr>
      <vt:lpstr>Arial</vt:lpstr>
      <vt:lpstr>Arial Black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Людмиа</cp:lastModifiedBy>
  <cp:revision>66</cp:revision>
  <dcterms:created xsi:type="dcterms:W3CDTF">2013-04-26T17:46:40Z</dcterms:created>
  <dcterms:modified xsi:type="dcterms:W3CDTF">2019-09-01T16:34:46Z</dcterms:modified>
</cp:coreProperties>
</file>