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61" r:id="rId8"/>
    <p:sldId id="282" r:id="rId9"/>
    <p:sldId id="284" r:id="rId10"/>
    <p:sldId id="281" r:id="rId11"/>
    <p:sldId id="283" r:id="rId12"/>
    <p:sldId id="285" r:id="rId13"/>
    <p:sldId id="286" r:id="rId14"/>
    <p:sldId id="287" r:id="rId15"/>
    <p:sldId id="278" r:id="rId16"/>
    <p:sldId id="279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6FE4-B5CC-4EEE-A913-3937566E9311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0217AB-26FB-42D2-8F78-F838C170C6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6FE4-B5CC-4EEE-A913-3937566E9311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17AB-26FB-42D2-8F78-F838C170C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6FE4-B5CC-4EEE-A913-3937566E9311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17AB-26FB-42D2-8F78-F838C170C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E2179-4782-4BDB-A520-8C9CA3DA7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B84-CF24-4931-B719-B303DA2D2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D26FE4-B5CC-4EEE-A913-3937566E9311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70217AB-26FB-42D2-8F78-F838C170C6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6FE4-B5CC-4EEE-A913-3937566E9311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17AB-26FB-42D2-8F78-F838C170C6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6FE4-B5CC-4EEE-A913-3937566E9311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17AB-26FB-42D2-8F78-F838C170C6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17AB-26FB-42D2-8F78-F838C170C6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6FE4-B5CC-4EEE-A913-3937566E9311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6FE4-B5CC-4EEE-A913-3937566E9311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17AB-26FB-42D2-8F78-F838C170C6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6FE4-B5CC-4EEE-A913-3937566E9311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17AB-26FB-42D2-8F78-F838C170C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D26FE4-B5CC-4EEE-A913-3937566E9311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0217AB-26FB-42D2-8F78-F838C170C6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6FE4-B5CC-4EEE-A913-3937566E9311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0217AB-26FB-42D2-8F78-F838C170C6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0D26FE4-B5CC-4EEE-A913-3937566E9311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70217AB-26FB-42D2-8F78-F838C170C6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ru/imghp?hl=ru&amp;tab=ii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22_1_124635450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645024"/>
            <a:ext cx="511256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916832"/>
            <a:ext cx="6400800" cy="17526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ПРЫЖКИ В ВЫСОТУ</a:t>
            </a:r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229600" cy="995536"/>
          </a:xfrm>
        </p:spPr>
        <p:txBody>
          <a:bodyPr>
            <a:normAutofit/>
          </a:bodyPr>
          <a:lstStyle/>
          <a:p>
            <a:r>
              <a:rPr lang="ru-RU" cap="none" dirty="0" smtClean="0"/>
              <a:t>Легкая атлетика в школе</a:t>
            </a:r>
            <a:endParaRPr lang="ru-RU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 descr="высота парешаг 05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68" y="1357298"/>
            <a:ext cx="5213357" cy="4929222"/>
          </a:xfrm>
          <a:noFill/>
        </p:spPr>
      </p:pic>
      <p:sp>
        <p:nvSpPr>
          <p:cNvPr id="614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600" smtClean="0"/>
              <a:t>    </a:t>
            </a:r>
          </a:p>
        </p:txBody>
      </p:sp>
      <p:sp>
        <p:nvSpPr>
          <p:cNvPr id="6148" name="AutoShape 18"/>
          <p:cNvSpPr>
            <a:spLocks noChangeArrowheads="1"/>
          </p:cNvSpPr>
          <p:nvPr/>
        </p:nvSpPr>
        <p:spPr bwMode="auto">
          <a:xfrm>
            <a:off x="7308850" y="3429000"/>
            <a:ext cx="71438" cy="792163"/>
          </a:xfrm>
          <a:prstGeom prst="upArrow">
            <a:avLst>
              <a:gd name="adj1" fmla="val 50000"/>
              <a:gd name="adj2" fmla="val 2772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AutoShape 19"/>
          <p:cNvSpPr>
            <a:spLocks noChangeArrowheads="1"/>
          </p:cNvSpPr>
          <p:nvPr/>
        </p:nvSpPr>
        <p:spPr bwMode="auto">
          <a:xfrm>
            <a:off x="7235825" y="4508500"/>
            <a:ext cx="792163" cy="71438"/>
          </a:xfrm>
          <a:prstGeom prst="leftArrow">
            <a:avLst>
              <a:gd name="adj1" fmla="val 50000"/>
              <a:gd name="adj2" fmla="val 2772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6150" name="Text Box 21"/>
          <p:cNvSpPr txBox="1">
            <a:spLocks noChangeArrowheads="1"/>
          </p:cNvSpPr>
          <p:nvPr/>
        </p:nvSpPr>
        <p:spPr bwMode="auto">
          <a:xfrm>
            <a:off x="6732588" y="4652963"/>
            <a:ext cx="18430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>
                <a:solidFill>
                  <a:schemeClr val="accent1"/>
                </a:solidFill>
                <a:latin typeface="Arial" charset="0"/>
              </a:rPr>
              <a:t>Толчковая нога прямая</a:t>
            </a:r>
          </a:p>
        </p:txBody>
      </p:sp>
      <p:pic>
        <p:nvPicPr>
          <p:cNvPr id="6151" name="Picture 25" descr="отталкивани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285784" y="1285860"/>
            <a:ext cx="4500594" cy="2112962"/>
          </a:xfr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152" name="WordArt 26"/>
          <p:cNvSpPr>
            <a:spLocks noChangeArrowheads="1" noChangeShapeType="1" noTextEdit="1"/>
          </p:cNvSpPr>
          <p:nvPr/>
        </p:nvSpPr>
        <p:spPr bwMode="auto">
          <a:xfrm>
            <a:off x="2268538" y="620713"/>
            <a:ext cx="51847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>
                    <a:alpha val="67058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отталкивание</a:t>
            </a:r>
          </a:p>
        </p:txBody>
      </p:sp>
      <p:sp>
        <p:nvSpPr>
          <p:cNvPr id="6154" name="Text Box 32"/>
          <p:cNvSpPr txBox="1">
            <a:spLocks noChangeArrowheads="1"/>
          </p:cNvSpPr>
          <p:nvPr/>
        </p:nvSpPr>
        <p:spPr bwMode="auto">
          <a:xfrm>
            <a:off x="684213" y="3643314"/>
            <a:ext cx="37433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dirty="0">
                <a:latin typeface="Arial" charset="0"/>
              </a:rPr>
              <a:t> </a:t>
            </a:r>
            <a:r>
              <a:rPr lang="ru-RU" sz="2000" dirty="0">
                <a:latin typeface="Arial" charset="0"/>
              </a:rPr>
              <a:t>При отталкивании акцент делать на вынос маховой ноги.  Верхняя часть туловища   находится в вертикальном положении. Толчковая нога на место отталкивания ставится почти прямая. </a:t>
            </a:r>
          </a:p>
        </p:txBody>
      </p:sp>
      <p:sp>
        <p:nvSpPr>
          <p:cNvPr id="6153" name="AutoShape 28"/>
          <p:cNvSpPr>
            <a:spLocks noChangeArrowheads="1"/>
          </p:cNvSpPr>
          <p:nvPr/>
        </p:nvSpPr>
        <p:spPr bwMode="auto">
          <a:xfrm>
            <a:off x="428596" y="3286124"/>
            <a:ext cx="4465638" cy="2951162"/>
          </a:xfrm>
          <a:prstGeom prst="verticalScroll">
            <a:avLst>
              <a:gd name="adj" fmla="val 12500"/>
            </a:avLst>
          </a:prstGeom>
          <a:solidFill>
            <a:srgbClr val="FF0000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высота 0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1736" y="1428736"/>
            <a:ext cx="6072229" cy="5000659"/>
          </a:xfrm>
          <a:noFill/>
        </p:spPr>
      </p:pic>
      <p:pic>
        <p:nvPicPr>
          <p:cNvPr id="7172" name="Picture 16" descr="9472c685007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331913" y="2492375"/>
            <a:ext cx="3332145" cy="1970088"/>
          </a:xfrm>
          <a:noFill/>
        </p:spPr>
      </p:pic>
      <p:sp>
        <p:nvSpPr>
          <p:cNvPr id="7171" name="AutoShape 12"/>
          <p:cNvSpPr>
            <a:spLocks noChangeArrowheads="1"/>
          </p:cNvSpPr>
          <p:nvPr/>
        </p:nvSpPr>
        <p:spPr bwMode="auto">
          <a:xfrm>
            <a:off x="6227763" y="3716338"/>
            <a:ext cx="71437" cy="936625"/>
          </a:xfrm>
          <a:prstGeom prst="upArrow">
            <a:avLst>
              <a:gd name="adj1" fmla="val 50000"/>
              <a:gd name="adj2" fmla="val 3277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WordArt 17"/>
          <p:cNvSpPr>
            <a:spLocks noChangeArrowheads="1" noChangeShapeType="1" noTextEdit="1"/>
          </p:cNvSpPr>
          <p:nvPr/>
        </p:nvSpPr>
        <p:spPr bwMode="auto">
          <a:xfrm>
            <a:off x="1258888" y="620713"/>
            <a:ext cx="66262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alpha val="85097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переход через планку</a:t>
            </a:r>
          </a:p>
        </p:txBody>
      </p:sp>
      <p:sp>
        <p:nvSpPr>
          <p:cNvPr id="7174" name="AutoShape 20"/>
          <p:cNvSpPr>
            <a:spLocks noChangeArrowheads="1"/>
          </p:cNvSpPr>
          <p:nvPr/>
        </p:nvSpPr>
        <p:spPr bwMode="auto">
          <a:xfrm>
            <a:off x="684213" y="1214422"/>
            <a:ext cx="4319587" cy="5429288"/>
          </a:xfrm>
          <a:prstGeom prst="verticalScroll">
            <a:avLst>
              <a:gd name="adj" fmla="val 12500"/>
            </a:avLst>
          </a:prstGeom>
          <a:solidFill>
            <a:schemeClr val="accent2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7175" name="Text Box 23"/>
          <p:cNvSpPr txBox="1">
            <a:spLocks noChangeArrowheads="1"/>
          </p:cNvSpPr>
          <p:nvPr/>
        </p:nvSpPr>
        <p:spPr bwMode="auto">
          <a:xfrm>
            <a:off x="1258888" y="1714488"/>
            <a:ext cx="314325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В полете сохранять вертикальный взлет.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   Руки подняты  вверх.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   Толчковая нога прямая, вслед за маховой. Маховую ногу,  после толчка, очень быстро опускать за планку на мат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Arial" charset="0"/>
              </a:rPr>
              <a:t>.</a:t>
            </a:r>
          </a:p>
          <a:p>
            <a:pPr algn="ctr"/>
            <a:endParaRPr lang="ru-RU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 descr="высота 02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7752" y="1142984"/>
            <a:ext cx="3786213" cy="2455879"/>
          </a:xfrm>
          <a:noFill/>
        </p:spPr>
      </p:pic>
      <p:pic>
        <p:nvPicPr>
          <p:cNvPr id="8195" name="Picture 47" descr="высота парешаг 04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628" y="3786191"/>
            <a:ext cx="3022597" cy="2786082"/>
          </a:xfrm>
          <a:noFill/>
        </p:spPr>
      </p:pic>
      <p:sp>
        <p:nvSpPr>
          <p:cNvPr id="8196" name="Text Box 16"/>
          <p:cNvSpPr txBox="1">
            <a:spLocks noChangeArrowheads="1"/>
          </p:cNvSpPr>
          <p:nvPr/>
        </p:nvSpPr>
        <p:spPr bwMode="auto">
          <a:xfrm>
            <a:off x="7648575" y="6040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8197" name="Text Box 24"/>
          <p:cNvSpPr txBox="1">
            <a:spLocks noChangeArrowheads="1"/>
          </p:cNvSpPr>
          <p:nvPr/>
        </p:nvSpPr>
        <p:spPr bwMode="auto">
          <a:xfrm>
            <a:off x="7720013" y="5897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8198" name="Text Box 25"/>
          <p:cNvSpPr txBox="1">
            <a:spLocks noChangeArrowheads="1"/>
          </p:cNvSpPr>
          <p:nvPr/>
        </p:nvSpPr>
        <p:spPr bwMode="auto">
          <a:xfrm>
            <a:off x="7451725" y="5218113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8199" name="Text Box 27"/>
          <p:cNvSpPr txBox="1">
            <a:spLocks noChangeArrowheads="1"/>
          </p:cNvSpPr>
          <p:nvPr/>
        </p:nvSpPr>
        <p:spPr bwMode="auto">
          <a:xfrm>
            <a:off x="7935913" y="6040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8200" name="Text Box 29"/>
          <p:cNvSpPr txBox="1">
            <a:spLocks noChangeArrowheads="1"/>
          </p:cNvSpPr>
          <p:nvPr/>
        </p:nvSpPr>
        <p:spPr bwMode="auto">
          <a:xfrm>
            <a:off x="8224838" y="568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8201" name="AutoShape 41"/>
          <p:cNvSpPr>
            <a:spLocks noChangeArrowheads="1"/>
          </p:cNvSpPr>
          <p:nvPr/>
        </p:nvSpPr>
        <p:spPr bwMode="auto">
          <a:xfrm rot="13917621" flipV="1">
            <a:off x="6558756" y="5763419"/>
            <a:ext cx="708025" cy="71438"/>
          </a:xfrm>
          <a:prstGeom prst="leftArrow">
            <a:avLst>
              <a:gd name="adj1" fmla="val 50000"/>
              <a:gd name="adj2" fmla="val 2477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AutoShape 49"/>
          <p:cNvSpPr>
            <a:spLocks noChangeArrowheads="1"/>
          </p:cNvSpPr>
          <p:nvPr/>
        </p:nvSpPr>
        <p:spPr bwMode="auto">
          <a:xfrm rot="-735886">
            <a:off x="6300788" y="3213100"/>
            <a:ext cx="936625" cy="71438"/>
          </a:xfrm>
          <a:prstGeom prst="leftArrow">
            <a:avLst>
              <a:gd name="adj1" fmla="val 50000"/>
              <a:gd name="adj2" fmla="val 3277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3" name="WordArt 57"/>
          <p:cNvSpPr>
            <a:spLocks noChangeArrowheads="1" noChangeShapeType="1" noTextEdit="1"/>
          </p:cNvSpPr>
          <p:nvPr/>
        </p:nvSpPr>
        <p:spPr bwMode="auto">
          <a:xfrm>
            <a:off x="2051050" y="549275"/>
            <a:ext cx="51847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alpha val="85097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приземление</a:t>
            </a:r>
          </a:p>
        </p:txBody>
      </p:sp>
      <p:pic>
        <p:nvPicPr>
          <p:cNvPr id="8204" name="Picture 59" descr="кинограм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-541338" y="2276475"/>
            <a:ext cx="5148263" cy="2259013"/>
          </a:xfrm>
          <a:noFill/>
        </p:spPr>
      </p:pic>
      <p:sp>
        <p:nvSpPr>
          <p:cNvPr id="8205" name="AutoShape 60"/>
          <p:cNvSpPr>
            <a:spLocks noChangeArrowheads="1"/>
          </p:cNvSpPr>
          <p:nvPr/>
        </p:nvSpPr>
        <p:spPr bwMode="auto">
          <a:xfrm>
            <a:off x="827088" y="1142984"/>
            <a:ext cx="4465637" cy="5286411"/>
          </a:xfrm>
          <a:prstGeom prst="verticalScroll">
            <a:avLst>
              <a:gd name="adj" fmla="val 12500"/>
            </a:avLst>
          </a:prstGeom>
          <a:solidFill>
            <a:schemeClr val="accent2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8206" name="Text Box 62"/>
          <p:cNvSpPr txBox="1">
            <a:spLocks noChangeArrowheads="1"/>
          </p:cNvSpPr>
          <p:nvPr/>
        </p:nvSpPr>
        <p:spPr bwMode="auto">
          <a:xfrm>
            <a:off x="1331913" y="1857364"/>
            <a:ext cx="3455987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Приземление на маты должно осуществляться сначала  на маховую, </a:t>
            </a:r>
          </a:p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  а затем и на толчковую ногу.  После приземления уходить с матов только вперед, вдоль планки.</a:t>
            </a:r>
          </a:p>
          <a:p>
            <a:pPr algn="ctr"/>
            <a:endParaRPr lang="ru-RU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0"/>
          <p:cNvSpPr txBox="1">
            <a:spLocks noChangeArrowheads="1"/>
          </p:cNvSpPr>
          <p:nvPr/>
        </p:nvSpPr>
        <p:spPr bwMode="auto">
          <a:xfrm>
            <a:off x="7451725" y="3500438"/>
            <a:ext cx="58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>
                <a:solidFill>
                  <a:schemeClr val="bg1"/>
                </a:solidFill>
                <a:latin typeface="Arial" charset="0"/>
              </a:rPr>
              <a:t>Фото 1</a:t>
            </a:r>
          </a:p>
        </p:txBody>
      </p:sp>
      <p:sp>
        <p:nvSpPr>
          <p:cNvPr id="15363" name="Text Box 21"/>
          <p:cNvSpPr txBox="1">
            <a:spLocks noChangeArrowheads="1"/>
          </p:cNvSpPr>
          <p:nvPr/>
        </p:nvSpPr>
        <p:spPr bwMode="auto">
          <a:xfrm>
            <a:off x="6640513" y="5753100"/>
            <a:ext cx="906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Arial" charset="0"/>
              </a:rPr>
              <a:t>Фото 2</a:t>
            </a:r>
          </a:p>
        </p:txBody>
      </p:sp>
      <p:pic>
        <p:nvPicPr>
          <p:cNvPr id="15364" name="Picture 30" descr="высота парешаг 05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857232"/>
            <a:ext cx="4144963" cy="2671781"/>
          </a:xfrm>
          <a:noFill/>
        </p:spPr>
      </p:pic>
      <p:sp>
        <p:nvSpPr>
          <p:cNvPr id="15365" name="Text Box 31"/>
          <p:cNvSpPr txBox="1">
            <a:spLocks noChangeArrowheads="1"/>
          </p:cNvSpPr>
          <p:nvPr/>
        </p:nvSpPr>
        <p:spPr bwMode="auto">
          <a:xfrm>
            <a:off x="7308850" y="5851525"/>
            <a:ext cx="719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solidFill>
                  <a:schemeClr val="accent1"/>
                </a:solidFill>
                <a:latin typeface="Arial" charset="0"/>
              </a:rPr>
              <a:t>Фото 2</a:t>
            </a:r>
          </a:p>
        </p:txBody>
      </p:sp>
      <p:sp>
        <p:nvSpPr>
          <p:cNvPr id="15366" name="AutoShape 33"/>
          <p:cNvSpPr>
            <a:spLocks noChangeArrowheads="1"/>
          </p:cNvSpPr>
          <p:nvPr/>
        </p:nvSpPr>
        <p:spPr bwMode="auto">
          <a:xfrm rot="1151930">
            <a:off x="2051050" y="2420938"/>
            <a:ext cx="649288" cy="69850"/>
          </a:xfrm>
          <a:prstGeom prst="rightArrow">
            <a:avLst>
              <a:gd name="adj1" fmla="val 50000"/>
              <a:gd name="adj2" fmla="val 23238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67" name="Picture 36" descr="высота парешаг 09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64163" y="2781300"/>
            <a:ext cx="3171825" cy="2405063"/>
          </a:xfrm>
          <a:noFill/>
        </p:spPr>
      </p:pic>
      <p:pic>
        <p:nvPicPr>
          <p:cNvPr id="15368" name="Picture 37" descr="высота парешаг 0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2" y="3573463"/>
            <a:ext cx="3313111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AutoShape 42"/>
          <p:cNvSpPr>
            <a:spLocks noChangeArrowheads="1"/>
          </p:cNvSpPr>
          <p:nvPr/>
        </p:nvSpPr>
        <p:spPr bwMode="auto">
          <a:xfrm rot="-561788">
            <a:off x="4859338" y="4868863"/>
            <a:ext cx="976312" cy="71437"/>
          </a:xfrm>
          <a:prstGeom prst="rightArrow">
            <a:avLst>
              <a:gd name="adj1" fmla="val 50000"/>
              <a:gd name="adj2" fmla="val 34166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AutoShape 43"/>
          <p:cNvSpPr>
            <a:spLocks noChangeArrowheads="1"/>
          </p:cNvSpPr>
          <p:nvPr/>
        </p:nvSpPr>
        <p:spPr bwMode="auto">
          <a:xfrm rot="20729876" flipV="1">
            <a:off x="2484438" y="4581525"/>
            <a:ext cx="647700" cy="77788"/>
          </a:xfrm>
          <a:prstGeom prst="leftArrow">
            <a:avLst>
              <a:gd name="adj1" fmla="val 50000"/>
              <a:gd name="adj2" fmla="val 20816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1" name="WordArt 44"/>
          <p:cNvSpPr>
            <a:spLocks noChangeArrowheads="1" noChangeShapeType="1" noTextEdit="1"/>
          </p:cNvSpPr>
          <p:nvPr/>
        </p:nvSpPr>
        <p:spPr bwMode="auto">
          <a:xfrm>
            <a:off x="1331913" y="260350"/>
            <a:ext cx="63817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alpha val="85097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Ошибки при прыжках  в высоту.</a:t>
            </a:r>
          </a:p>
        </p:txBody>
      </p:sp>
      <p:sp>
        <p:nvSpPr>
          <p:cNvPr id="15372" name="AutoShape 45"/>
          <p:cNvSpPr>
            <a:spLocks noChangeArrowheads="1"/>
          </p:cNvSpPr>
          <p:nvPr/>
        </p:nvSpPr>
        <p:spPr bwMode="auto">
          <a:xfrm>
            <a:off x="4932363" y="1773238"/>
            <a:ext cx="3671887" cy="792162"/>
          </a:xfrm>
          <a:prstGeom prst="verticalScroll">
            <a:avLst>
              <a:gd name="adj" fmla="val 12500"/>
            </a:avLst>
          </a:prstGeom>
          <a:solidFill>
            <a:schemeClr val="accent2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" charset="0"/>
              </a:rPr>
              <a:t>Вынос маховой ноги</a:t>
            </a:r>
          </a:p>
          <a:p>
            <a:pPr algn="ctr"/>
            <a:r>
              <a:rPr lang="ru-RU">
                <a:latin typeface="Arial" charset="0"/>
              </a:rPr>
              <a:t>очень согнутой.</a:t>
            </a:r>
          </a:p>
        </p:txBody>
      </p:sp>
      <p:sp>
        <p:nvSpPr>
          <p:cNvPr id="15373" name="AutoShape 47"/>
          <p:cNvSpPr>
            <a:spLocks noChangeArrowheads="1"/>
          </p:cNvSpPr>
          <p:nvPr/>
        </p:nvSpPr>
        <p:spPr bwMode="auto">
          <a:xfrm>
            <a:off x="5857885" y="5300663"/>
            <a:ext cx="3286116" cy="1125537"/>
          </a:xfrm>
          <a:prstGeom prst="verticalScroll">
            <a:avLst>
              <a:gd name="adj" fmla="val 12500"/>
            </a:avLst>
          </a:prstGeom>
          <a:solidFill>
            <a:schemeClr val="accent2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" charset="0"/>
              </a:rPr>
              <a:t> </a:t>
            </a:r>
          </a:p>
          <a:p>
            <a:pPr algn="ctr"/>
            <a:r>
              <a:rPr lang="ru-RU">
                <a:latin typeface="Arial" charset="0"/>
              </a:rPr>
              <a:t>При выносе маховой ноги</a:t>
            </a:r>
          </a:p>
          <a:p>
            <a:pPr algn="ctr"/>
            <a:r>
              <a:rPr lang="ru-RU">
                <a:latin typeface="Arial" charset="0"/>
              </a:rPr>
              <a:t>таз уходит назад.</a:t>
            </a:r>
          </a:p>
          <a:p>
            <a:pPr algn="ctr"/>
            <a:endParaRPr lang="ru-RU">
              <a:latin typeface="Arial" charset="0"/>
            </a:endParaRPr>
          </a:p>
        </p:txBody>
      </p:sp>
      <p:sp>
        <p:nvSpPr>
          <p:cNvPr id="15374" name="AutoShape 49"/>
          <p:cNvSpPr>
            <a:spLocks noChangeArrowheads="1"/>
          </p:cNvSpPr>
          <p:nvPr/>
        </p:nvSpPr>
        <p:spPr bwMode="auto">
          <a:xfrm>
            <a:off x="1403350" y="5589588"/>
            <a:ext cx="4176713" cy="935037"/>
          </a:xfrm>
          <a:prstGeom prst="verticalScroll">
            <a:avLst>
              <a:gd name="adj" fmla="val 12500"/>
            </a:avLst>
          </a:prstGeom>
          <a:solidFill>
            <a:schemeClr val="accent2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" charset="0"/>
              </a:rPr>
              <a:t>При переходе через</a:t>
            </a:r>
          </a:p>
          <a:p>
            <a:pPr algn="ctr"/>
            <a:r>
              <a:rPr lang="ru-RU">
                <a:latin typeface="Arial" charset="0"/>
              </a:rPr>
              <a:t>планку, толчковая нога</a:t>
            </a:r>
          </a:p>
          <a:p>
            <a:pPr algn="ctr"/>
            <a:r>
              <a:rPr lang="ru-RU">
                <a:latin typeface="Arial" charset="0"/>
              </a:rPr>
              <a:t>согнута.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высота парешаг 06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557338"/>
            <a:ext cx="4038600" cy="4872058"/>
          </a:xfrm>
          <a:noFill/>
        </p:spPr>
      </p:pic>
      <p:pic>
        <p:nvPicPr>
          <p:cNvPr id="16387" name="Picture 9" descr="высота парешаг 0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1285860"/>
            <a:ext cx="3783012" cy="4643469"/>
          </a:xfrm>
          <a:noFill/>
        </p:spPr>
      </p:pic>
      <p:sp>
        <p:nvSpPr>
          <p:cNvPr id="16388" name="WordArt 11"/>
          <p:cNvSpPr>
            <a:spLocks noChangeArrowheads="1" noChangeShapeType="1" noTextEdit="1"/>
          </p:cNvSpPr>
          <p:nvPr/>
        </p:nvSpPr>
        <p:spPr bwMode="auto">
          <a:xfrm>
            <a:off x="1835150" y="404813"/>
            <a:ext cx="53625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alpha val="85097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Ошибки при приземлении.</a:t>
            </a:r>
          </a:p>
        </p:txBody>
      </p:sp>
      <p:sp>
        <p:nvSpPr>
          <p:cNvPr id="16389" name="AutoShape 12"/>
          <p:cNvSpPr>
            <a:spLocks noChangeArrowheads="1"/>
          </p:cNvSpPr>
          <p:nvPr/>
        </p:nvSpPr>
        <p:spPr bwMode="auto">
          <a:xfrm>
            <a:off x="571472" y="5286387"/>
            <a:ext cx="3384550" cy="928695"/>
          </a:xfrm>
          <a:prstGeom prst="verticalScroll">
            <a:avLst>
              <a:gd name="adj" fmla="val 12500"/>
            </a:avLst>
          </a:prstGeom>
          <a:solidFill>
            <a:schemeClr val="accent2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Поворот к планке </a:t>
            </a:r>
          </a:p>
          <a:p>
            <a:pPr algn="ctr"/>
            <a:r>
              <a:rPr lang="ru-RU" dirty="0">
                <a:latin typeface="Arial" charset="0"/>
              </a:rPr>
              <a:t>спиной</a:t>
            </a:r>
          </a:p>
        </p:txBody>
      </p:sp>
      <p:sp>
        <p:nvSpPr>
          <p:cNvPr id="16390" name="AutoShape 13"/>
          <p:cNvSpPr>
            <a:spLocks noChangeArrowheads="1"/>
          </p:cNvSpPr>
          <p:nvPr/>
        </p:nvSpPr>
        <p:spPr bwMode="auto">
          <a:xfrm>
            <a:off x="5435600" y="5013325"/>
            <a:ext cx="2735263" cy="863600"/>
          </a:xfrm>
          <a:prstGeom prst="verticalScroll">
            <a:avLst>
              <a:gd name="adj" fmla="val 12500"/>
            </a:avLst>
          </a:prstGeom>
          <a:solidFill>
            <a:schemeClr val="accent2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" charset="0"/>
              </a:rPr>
              <a:t>Приземление</a:t>
            </a:r>
          </a:p>
          <a:p>
            <a:pPr algn="ctr"/>
            <a:r>
              <a:rPr lang="ru-RU">
                <a:latin typeface="Arial" charset="0"/>
              </a:rPr>
              <a:t>на колени.</a:t>
            </a:r>
          </a:p>
        </p:txBody>
      </p:sp>
      <p:sp>
        <p:nvSpPr>
          <p:cNvPr id="16391" name="AutoShape 20"/>
          <p:cNvSpPr>
            <a:spLocks noChangeArrowheads="1"/>
          </p:cNvSpPr>
          <p:nvPr/>
        </p:nvSpPr>
        <p:spPr bwMode="auto">
          <a:xfrm rot="-1934312">
            <a:off x="2486025" y="2797175"/>
            <a:ext cx="1143000" cy="73025"/>
          </a:xfrm>
          <a:prstGeom prst="leftArrow">
            <a:avLst>
              <a:gd name="adj1" fmla="val 50000"/>
              <a:gd name="adj2" fmla="val 39130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16392" name="AutoShape 21"/>
          <p:cNvSpPr>
            <a:spLocks noChangeArrowheads="1"/>
          </p:cNvSpPr>
          <p:nvPr/>
        </p:nvSpPr>
        <p:spPr bwMode="auto">
          <a:xfrm rot="-1832059">
            <a:off x="6443663" y="3429000"/>
            <a:ext cx="976312" cy="71438"/>
          </a:xfrm>
          <a:prstGeom prst="leftArrow">
            <a:avLst>
              <a:gd name="adj1" fmla="val 0"/>
              <a:gd name="adj2" fmla="val 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16393" name="AutoShape 23"/>
          <p:cNvSpPr>
            <a:spLocks noChangeArrowheads="1"/>
          </p:cNvSpPr>
          <p:nvPr/>
        </p:nvSpPr>
        <p:spPr bwMode="auto">
          <a:xfrm rot="1738350">
            <a:off x="4840288" y="3711575"/>
            <a:ext cx="976312" cy="71438"/>
          </a:xfrm>
          <a:prstGeom prst="rightArrow">
            <a:avLst>
              <a:gd name="adj1" fmla="val 50000"/>
              <a:gd name="adj2" fmla="val 34166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8488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Ошибки при переходе планки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4400" dirty="0" smtClean="0"/>
              <a:t>Преждевременный переход тела прыгуна в горизонтальное положение.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4400" dirty="0" smtClean="0"/>
              <a:t>Сбивание планки маховой ногой.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4400" dirty="0" smtClean="0"/>
              <a:t>Сбивание планки толчковой ногой.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28092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выполнении прыжков в высоту нужно учитывать следующее:</a:t>
            </a:r>
          </a:p>
          <a:p>
            <a:pPr algn="just"/>
            <a:r>
              <a:rPr lang="ru-RU" sz="2800" dirty="0" smtClean="0"/>
              <a:t>♦ Разбег не должен быть слишком быстрым. Делайте   при этом три - пять шагов.</a:t>
            </a:r>
          </a:p>
          <a:p>
            <a:pPr algn="just"/>
            <a:r>
              <a:rPr lang="ru-RU" sz="2800" dirty="0" smtClean="0"/>
              <a:t>♦ Перед отталкиванием не поднимайте ноги слишком высоко, чтобы можно было сделать резкий и энергичный толчок.    </a:t>
            </a:r>
          </a:p>
          <a:p>
            <a:pPr algn="just"/>
            <a:r>
              <a:rPr lang="ru-RU" sz="2800" dirty="0" smtClean="0"/>
              <a:t>♦ Ставьте толчковую ногу на место отталкивания быстро и почти выпрямленной.    </a:t>
            </a:r>
          </a:p>
          <a:p>
            <a:pPr algn="just"/>
            <a:r>
              <a:rPr lang="ru-RU" sz="2800" dirty="0" smtClean="0"/>
              <a:t>♦ Таз выводится </a:t>
            </a:r>
            <a:r>
              <a:rPr lang="ru-RU" sz="2800" dirty="0" err="1" smtClean="0"/>
              <a:t>вверх-вперед</a:t>
            </a:r>
            <a:r>
              <a:rPr lang="ru-RU" sz="2800" dirty="0" smtClean="0"/>
              <a:t>.    </a:t>
            </a:r>
          </a:p>
          <a:p>
            <a:pPr algn="just"/>
            <a:r>
              <a:rPr lang="ru-RU" sz="2800" dirty="0" smtClean="0"/>
              <a:t>♦ Отталкивайтесь близко от возвышения, чтобы действительно взлетать круто и высоко.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09600"/>
            <a:ext cx="8219256" cy="11632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Используемая литература и </a:t>
            </a:r>
            <a:r>
              <a:rPr lang="ru-RU" dirty="0" err="1" smtClean="0"/>
              <a:t>интернет-источники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844824"/>
            <a:ext cx="8064896" cy="4752528"/>
          </a:xfrm>
        </p:spPr>
        <p:txBody>
          <a:bodyPr>
            <a:normAutofit fontScale="92500"/>
          </a:bodyPr>
          <a:lstStyle/>
          <a:p>
            <a:pPr marL="530352" indent="-457200" algn="just">
              <a:buFont typeface="+mj-lt"/>
              <a:buAutoNum type="arabicPeriod"/>
            </a:pPr>
            <a:r>
              <a:rPr lang="ru-RU" sz="2800" dirty="0" smtClean="0"/>
              <a:t>Легкая атлетика: Учебное пособие для вузов. </a:t>
            </a:r>
            <a:r>
              <a:rPr lang="ru-RU" sz="2800" dirty="0" err="1" smtClean="0"/>
              <a:t>Остапенко</a:t>
            </a:r>
            <a:r>
              <a:rPr lang="ru-RU" sz="2800" dirty="0" smtClean="0"/>
              <a:t> А.Н., Селиверстов Б.И.,  Чистяков Ю.Н., - Москва: Высшая школа, 1979.</a:t>
            </a:r>
          </a:p>
          <a:p>
            <a:pPr marL="530352" indent="-457200" algn="just">
              <a:buFont typeface="+mj-lt"/>
              <a:buAutoNum type="arabicPeriod"/>
            </a:pPr>
            <a:r>
              <a:rPr lang="ru-RU" sz="2800" dirty="0" smtClean="0"/>
              <a:t>Бег, прыжки, метания. В. Ломан, Москва, 1974</a:t>
            </a:r>
          </a:p>
          <a:p>
            <a:pPr marL="530352" indent="-457200" algn="just">
              <a:buFont typeface="+mj-lt"/>
              <a:buAutoNum type="arabicPeriod"/>
            </a:pPr>
            <a:r>
              <a:rPr lang="ru-RU" sz="2800" dirty="0" smtClean="0"/>
              <a:t>Уроки физкультуры в современной школе. Выпуск 3. Легкая атлетика, методические рекомендации для учителя, Москва, 2004.</a:t>
            </a:r>
          </a:p>
          <a:p>
            <a:pPr marL="530352" lvl="0" indent="-457200" algn="just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http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://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www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.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google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.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ru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/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imghp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?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hl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=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ru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&amp;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tab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=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ii</a:t>
            </a:r>
            <a:endParaRPr lang="ru-RU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530352" indent="-457200" algn="just">
              <a:buFont typeface="+mj-lt"/>
              <a:buAutoNum type="arabicPeriod"/>
            </a:pPr>
            <a:r>
              <a:rPr lang="ru-RU" sz="2800" u="sng" dirty="0" smtClean="0"/>
              <a:t>http://www.fizkult-ura.ru</a:t>
            </a:r>
          </a:p>
          <a:p>
            <a:pPr marL="530352" lvl="0" indent="-457200" algn="just"/>
            <a:r>
              <a:rPr lang="ru-RU" dirty="0" smtClean="0"/>
              <a:t> </a:t>
            </a:r>
          </a:p>
          <a:p>
            <a:pPr marL="530352" indent="-457200" algn="just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03219_medium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8208912" cy="532859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96752"/>
            <a:ext cx="8208912" cy="5328592"/>
          </a:xfrm>
        </p:spPr>
        <p:txBody>
          <a:bodyPr/>
          <a:lstStyle/>
          <a:p>
            <a:pPr marL="651510" indent="-514350">
              <a:buFont typeface="+mj-lt"/>
              <a:buAutoNum type="arabicPeriod"/>
            </a:pPr>
            <a:endParaRPr lang="ru-RU" dirty="0" smtClean="0">
              <a:solidFill>
                <a:schemeClr val="bg1"/>
              </a:solidFill>
            </a:endParaRPr>
          </a:p>
          <a:p>
            <a:pPr marL="651510" indent="-514350">
              <a:buFont typeface="+mj-lt"/>
              <a:buAutoNum type="arabicPeriod"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Виды прыжков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214422"/>
            <a:ext cx="8001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u="sng" dirty="0" smtClean="0">
                <a:ln w="50800"/>
                <a:solidFill>
                  <a:schemeClr val="tx2">
                    <a:lumMod val="75000"/>
                  </a:schemeClr>
                </a:solidFill>
              </a:rPr>
              <a:t>Горизонтальные прыжки:</a:t>
            </a:r>
          </a:p>
          <a:p>
            <a:r>
              <a:rPr lang="ru-RU" sz="3600" b="1" dirty="0" smtClean="0">
                <a:ln w="50800"/>
                <a:solidFill>
                  <a:schemeClr val="tx2">
                    <a:lumMod val="75000"/>
                  </a:schemeClr>
                </a:solidFill>
              </a:rPr>
              <a:t>Прыжки в длину с места;</a:t>
            </a:r>
          </a:p>
          <a:p>
            <a:r>
              <a:rPr lang="ru-RU" sz="3600" b="1" dirty="0" smtClean="0">
                <a:ln w="50800"/>
                <a:solidFill>
                  <a:schemeClr val="tx2">
                    <a:lumMod val="75000"/>
                  </a:schemeClr>
                </a:solidFill>
              </a:rPr>
              <a:t>Прыжки в длину с разбега;</a:t>
            </a:r>
          </a:p>
          <a:p>
            <a:r>
              <a:rPr lang="ru-RU" sz="3600" b="1" dirty="0" smtClean="0">
                <a:ln w="50800"/>
                <a:solidFill>
                  <a:schemeClr val="tx2">
                    <a:lumMod val="75000"/>
                  </a:schemeClr>
                </a:solidFill>
              </a:rPr>
              <a:t>Тройной прыжок с разбега.</a:t>
            </a:r>
          </a:p>
          <a:p>
            <a:pPr>
              <a:buNone/>
            </a:pPr>
            <a:endParaRPr lang="en-US" sz="3600" b="1" dirty="0" smtClean="0">
              <a:ln w="50800"/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600" b="1" u="sng" dirty="0" smtClean="0">
                <a:ln w="50800"/>
                <a:solidFill>
                  <a:schemeClr val="tx2">
                    <a:lumMod val="75000"/>
                  </a:schemeClr>
                </a:solidFill>
              </a:rPr>
              <a:t>Вертикальные прыжки:</a:t>
            </a:r>
          </a:p>
          <a:p>
            <a:r>
              <a:rPr lang="ru-RU" sz="3600" b="1" dirty="0" smtClean="0">
                <a:ln w="50800"/>
                <a:solidFill>
                  <a:schemeClr val="tx2">
                    <a:lumMod val="75000"/>
                  </a:schemeClr>
                </a:solidFill>
              </a:rPr>
              <a:t>Прыжки в высоту с разбега;</a:t>
            </a:r>
          </a:p>
          <a:p>
            <a:r>
              <a:rPr lang="ru-RU" sz="3600" b="1" dirty="0" smtClean="0">
                <a:ln w="50800"/>
                <a:solidFill>
                  <a:schemeClr val="tx2">
                    <a:lumMod val="75000"/>
                  </a:schemeClr>
                </a:solidFill>
              </a:rPr>
              <a:t>Прыжки с шестом.</a:t>
            </a:r>
            <a:endParaRPr lang="ru-RU" sz="3600" b="1" dirty="0">
              <a:ln w="50800"/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Способ «волна»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975456d31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8599135" cy="5282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695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Способ «перекат»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1307341718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569" y="1196752"/>
            <a:ext cx="7952865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6895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Способ «перекидной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Рисунок 4" descr="image02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8557828" cy="5396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4096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Способ «</a:t>
            </a:r>
            <a:r>
              <a:rPr lang="ru-RU" dirty="0" err="1" smtClean="0">
                <a:solidFill>
                  <a:srgbClr val="C00000"/>
                </a:solidFill>
              </a:rPr>
              <a:t>фосбери-флоп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35c0fd7b6f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8123677" cy="5212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28800"/>
            <a:ext cx="7909078" cy="5086348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    Способ «перешагивание» очень древний и по своей технической простоте и малой требовательности к месту приземления применяется в школах на уроках физкультуры. Основными частями прыжка в высоту являются: разбег и подготовка к отталкиванию, отталкивание, переход через планку 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и приземление.</a:t>
            </a:r>
          </a:p>
          <a:p>
            <a:pPr algn="just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Техника выполнения прыжка в высоту способом «перешагивание»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729px-High_jump_cissors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933056"/>
            <a:ext cx="4608511" cy="2737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12308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Схема разбега прыжка в высоту (3 шага)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grpSp>
        <p:nvGrpSpPr>
          <p:cNvPr id="3" name="Группа 8"/>
          <p:cNvGrpSpPr/>
          <p:nvPr/>
        </p:nvGrpSpPr>
        <p:grpSpPr>
          <a:xfrm>
            <a:off x="1951934" y="1844824"/>
            <a:ext cx="4689634" cy="591505"/>
            <a:chOff x="1079500" y="1017588"/>
            <a:chExt cx="4689634" cy="591505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403350" y="1017588"/>
              <a:ext cx="4032250" cy="5762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auto">
            <a:xfrm>
              <a:off x="5553234" y="1377951"/>
              <a:ext cx="215900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87"/>
            <p:cNvSpPr>
              <a:spLocks noChangeArrowheads="1"/>
            </p:cNvSpPr>
            <p:nvPr/>
          </p:nvSpPr>
          <p:spPr bwMode="auto">
            <a:xfrm>
              <a:off x="1079500" y="1393193"/>
              <a:ext cx="215900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14" name="Прямая соединительная линия 13"/>
          <p:cNvCxnSpPr/>
          <p:nvPr/>
        </p:nvCxnSpPr>
        <p:spPr>
          <a:xfrm>
            <a:off x="899592" y="2436329"/>
            <a:ext cx="71287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95536" y="2801432"/>
            <a:ext cx="3164497" cy="14196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5076056" y="2919805"/>
            <a:ext cx="3600400" cy="16401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185616" y="2455337"/>
            <a:ext cx="0" cy="868153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95708" y="2533747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30 - 40◦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7" name="Picture 43" descr="Безымянны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52" r="70441" b="46012"/>
          <a:stretch/>
        </p:blipFill>
        <p:spPr bwMode="auto">
          <a:xfrm rot="4509635">
            <a:off x="1511720" y="3146800"/>
            <a:ext cx="297049" cy="55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3" descr="Безымянны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52" r="70441" b="46012"/>
          <a:stretch/>
        </p:blipFill>
        <p:spPr bwMode="auto">
          <a:xfrm rot="3914479">
            <a:off x="3716316" y="2442441"/>
            <a:ext cx="297049" cy="55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3" descr="Безымянны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52" r="70441" b="46012"/>
          <a:stretch/>
        </p:blipFill>
        <p:spPr bwMode="auto">
          <a:xfrm rot="4414815" flipH="1">
            <a:off x="751067" y="3945115"/>
            <a:ext cx="297049" cy="55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3" descr="Безымянны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52" r="70441" b="46012"/>
          <a:stretch/>
        </p:blipFill>
        <p:spPr bwMode="auto">
          <a:xfrm rot="4414815" flipH="1">
            <a:off x="2713952" y="3101687"/>
            <a:ext cx="297049" cy="55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3" descr="Безымянны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52" r="70441" b="46012"/>
          <a:stretch/>
        </p:blipFill>
        <p:spPr bwMode="auto">
          <a:xfrm rot="17691242">
            <a:off x="5611369" y="3102205"/>
            <a:ext cx="297049" cy="55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3" descr="Безымянны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52" r="70441" b="46012"/>
          <a:stretch/>
        </p:blipFill>
        <p:spPr bwMode="auto">
          <a:xfrm rot="17133333">
            <a:off x="7879861" y="4261882"/>
            <a:ext cx="297049" cy="55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3" descr="Безымянны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52" r="70441" b="46012"/>
          <a:stretch/>
        </p:blipFill>
        <p:spPr bwMode="auto">
          <a:xfrm rot="17313115" flipH="1">
            <a:off x="6830712" y="3235288"/>
            <a:ext cx="297049" cy="55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3" descr="Безымянны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52" r="70441" b="46012"/>
          <a:stretch/>
        </p:blipFill>
        <p:spPr bwMode="auto">
          <a:xfrm rot="17313115" flipH="1">
            <a:off x="4804370" y="2453729"/>
            <a:ext cx="297049" cy="55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 rot="20224135">
            <a:off x="1075076" y="4047911"/>
            <a:ext cx="282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Толчковая нога </a:t>
            </a:r>
            <a:r>
              <a:rPr lang="ru-RU" i="1" dirty="0" smtClean="0">
                <a:solidFill>
                  <a:srgbClr val="FF0000"/>
                </a:solidFill>
              </a:rPr>
              <a:t>левая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rot="1412182">
            <a:off x="4818683" y="4136096"/>
            <a:ext cx="297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Толчковая нога </a:t>
            </a:r>
            <a:r>
              <a:rPr lang="ru-RU" i="1" dirty="0" smtClean="0">
                <a:solidFill>
                  <a:srgbClr val="FF0000"/>
                </a:solidFill>
              </a:rPr>
              <a:t>правая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4" name="Text Box 29"/>
          <p:cNvSpPr txBox="1">
            <a:spLocks noChangeArrowheads="1"/>
          </p:cNvSpPr>
          <p:nvPr/>
        </p:nvSpPr>
        <p:spPr bwMode="auto">
          <a:xfrm>
            <a:off x="662675" y="4857760"/>
            <a:ext cx="821531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dirty="0"/>
              <a:t>Учащийся встает к разбегу лицом. С левой или правой стороны,</a:t>
            </a:r>
          </a:p>
          <a:p>
            <a:pPr algn="l"/>
            <a:r>
              <a:rPr lang="ru-RU" dirty="0"/>
              <a:t> в зависимости от того , какая нога у него толчковая, под углом </a:t>
            </a:r>
            <a:r>
              <a:rPr lang="ru-RU" dirty="0" smtClean="0"/>
              <a:t>30-40 </a:t>
            </a:r>
            <a:r>
              <a:rPr lang="ru-RU" dirty="0"/>
              <a:t>градусов. Первый шаг левой ногой, второй- правой и третий шаг левой толчковой </a:t>
            </a:r>
            <a:r>
              <a:rPr lang="ru-RU" dirty="0" smtClean="0"/>
              <a:t>ногой. Толчковая </a:t>
            </a:r>
            <a:r>
              <a:rPr lang="ru-RU" dirty="0"/>
              <a:t>нога осуществляет отталкивание, маховая </a:t>
            </a:r>
            <a:r>
              <a:rPr lang="ru-RU" dirty="0" smtClean="0"/>
              <a:t>нога - маховое </a:t>
            </a:r>
            <a:r>
              <a:rPr lang="ru-RU" dirty="0"/>
              <a:t>движение.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41499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7"/>
            <a:ext cx="8429684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ПОДГОТОВКА К ОТТАЛКИВАНИЮ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214422"/>
            <a:ext cx="7072362" cy="128588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  <a:ea typeface="Times New Roman" pitchFamily="18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Последние 2</a:t>
            </a:r>
            <a:r>
              <a:rPr lang="en-US" sz="2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-</a:t>
            </a:r>
            <a:r>
              <a:rPr lang="en-US" sz="2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4 шага выполняются </a:t>
            </a:r>
            <a:r>
              <a:rPr lang="ru-RU" sz="2400" b="1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быстро, увеличивая сгибание ног в опорной фазе с предпоследнего шага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F:\CANON_SC\IMAGE\0001\SCN_0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3071810"/>
            <a:ext cx="7447222" cy="3786190"/>
          </a:xfrm>
          <a:prstGeom prst="cub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402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470</Words>
  <Application>Microsoft Office PowerPoint</Application>
  <PresentationFormat>Экран (4:3)</PresentationFormat>
  <Paragraphs>71</Paragraphs>
  <Slides>17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Легкая атлетика в школе</vt:lpstr>
      <vt:lpstr>Виды прыжков</vt:lpstr>
      <vt:lpstr>Способ «волна»</vt:lpstr>
      <vt:lpstr>Способ «перекат»</vt:lpstr>
      <vt:lpstr>Способ «перекидной»</vt:lpstr>
      <vt:lpstr>Способ «фосбери-флоп»</vt:lpstr>
      <vt:lpstr>Техника выполнения прыжка в высоту способом «перешагивание»</vt:lpstr>
      <vt:lpstr>Схема разбега прыжка в высоту (3 шага) </vt:lpstr>
      <vt:lpstr>ПОДГОТОВКА К ОТТАЛКИВАНИЮ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Используемая литература и интернет-источники: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Легкая атлетика в школе</dc:title>
  <dc:creator>Galina</dc:creator>
  <cp:lastModifiedBy>школа</cp:lastModifiedBy>
  <cp:revision>44</cp:revision>
  <dcterms:created xsi:type="dcterms:W3CDTF">2011-11-18T12:04:24Z</dcterms:created>
  <dcterms:modified xsi:type="dcterms:W3CDTF">2013-04-18T07:32:21Z</dcterms:modified>
</cp:coreProperties>
</file>