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0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1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726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Презентация урока </a:t>
            </a:r>
            <a:br>
              <a:rPr lang="ru-RU" dirty="0" smtClean="0"/>
            </a:br>
            <a:r>
              <a:rPr lang="ru-RU" dirty="0" smtClean="0"/>
              <a:t>по физической культуре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Составила и провела учитель МБОУ «Тургеневская СОШ» </a:t>
            </a:r>
          </a:p>
          <a:p>
            <a:r>
              <a:rPr lang="ru-RU" dirty="0" err="1" smtClean="0"/>
              <a:t>Любомудрова</a:t>
            </a:r>
            <a:r>
              <a:rPr lang="ru-RU" dirty="0" smtClean="0"/>
              <a:t> Светлана Николаевна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Планируемые результаты 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Личностные:</a:t>
            </a:r>
          </a:p>
          <a:p>
            <a:pPr>
              <a:buNone/>
            </a:pPr>
            <a:endParaRPr lang="ru-RU" b="1" dirty="0" smtClean="0"/>
          </a:p>
          <a:p>
            <a:r>
              <a:rPr lang="ru-RU" sz="2400" dirty="0" smtClean="0"/>
              <a:t>Самостоятельность и личная ответственность за свои поступки, установка на здоровый образ жизни, формирование навыка работать в группе, развивать внимание, ловкость, координацию; умения соблюдать правила поведения и предупреждения травматизма во время выполнения кувырка вперед, назад</a:t>
            </a:r>
            <a:endParaRPr lang="ru-RU" sz="24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928670"/>
            <a:ext cx="3608410" cy="332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20040"/>
            <a:ext cx="7196166" cy="1537324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000" i="1" dirty="0" smtClean="0">
                <a:latin typeface="Times New Roman"/>
                <a:ea typeface="Calibri"/>
                <a:cs typeface="Times New Roman"/>
              </a:rPr>
              <a:t>Организация пространства</a:t>
            </a:r>
            <a:r>
              <a:rPr lang="ru-RU" sz="3600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sz="3600" dirty="0" smtClean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428736"/>
          <a:ext cx="7643866" cy="4929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1933"/>
                <a:gridCol w="3821933"/>
              </a:tblGrid>
              <a:tr h="5921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+mn-lt"/>
                          <a:ea typeface="Calibri"/>
                          <a:cs typeface="Times New Roman"/>
                        </a:rPr>
                        <a:t>Формы работы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+mn-lt"/>
                          <a:ea typeface="Calibri"/>
                          <a:cs typeface="Times New Roman"/>
                        </a:rPr>
                        <a:t>Ресурсы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37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>
                          <a:latin typeface="+mn-lt"/>
                          <a:ea typeface="Calibri"/>
                          <a:cs typeface="Times New Roman"/>
                        </a:rPr>
                        <a:t>Фронтальная, поточная, </a:t>
                      </a:r>
                      <a:r>
                        <a:rPr lang="ru-RU" sz="2800" dirty="0" smtClean="0">
                          <a:latin typeface="+mn-lt"/>
                          <a:ea typeface="Calibri"/>
                          <a:cs typeface="Times New Roman"/>
                        </a:rPr>
                        <a:t>групповая,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latin typeface="+mn-lt"/>
                          <a:ea typeface="Calibri"/>
                          <a:cs typeface="Times New Roman"/>
                        </a:rPr>
                        <a:t>Индивидуальная.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+mn-lt"/>
                          <a:ea typeface="Calibri"/>
                          <a:cs typeface="Times New Roman"/>
                        </a:rPr>
                        <a:t>Книгопечатная продукция:</a:t>
                      </a:r>
                      <a:r>
                        <a:rPr lang="ru-RU" sz="2000" i="1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+mn-lt"/>
                          <a:ea typeface="Calibri"/>
                          <a:cs typeface="Times New Roman"/>
                        </a:rPr>
                        <a:t> Физическая культура. Рабочие программы. Предметная линия учебников М.Я. </a:t>
                      </a:r>
                      <a:r>
                        <a:rPr lang="ru-RU" sz="2000" dirty="0" err="1">
                          <a:latin typeface="+mn-lt"/>
                          <a:ea typeface="Calibri"/>
                          <a:cs typeface="Times New Roman"/>
                        </a:rPr>
                        <a:t>Виленского</a:t>
                      </a:r>
                      <a:r>
                        <a:rPr lang="ru-RU" sz="2000" dirty="0">
                          <a:latin typeface="+mn-lt"/>
                          <a:ea typeface="Calibri"/>
                          <a:cs typeface="Times New Roman"/>
                        </a:rPr>
                        <a:t>,   В.И. Лях  5-9 классы. - М.:</a:t>
                      </a:r>
                      <a:r>
                        <a:rPr lang="ru-RU" sz="2000" dirty="0" smtClean="0">
                          <a:latin typeface="+mn-lt"/>
                          <a:ea typeface="Calibri"/>
                          <a:cs typeface="Times New Roman"/>
                        </a:rPr>
                        <a:t>Просвещение,2013г</a:t>
                      </a:r>
                      <a:r>
                        <a:rPr lang="ru-RU" sz="2000" dirty="0">
                          <a:latin typeface="+mn-lt"/>
                          <a:ea typeface="Calibri"/>
                          <a:cs typeface="Times New Roman"/>
                        </a:rPr>
                        <a:t>.-104с.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+mn-lt"/>
                          <a:ea typeface="Calibri"/>
                          <a:cs typeface="Times New Roman"/>
                        </a:rPr>
                        <a:t>Технические средства обучения: маты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+mn-lt"/>
                          <a:ea typeface="Calibri"/>
                          <a:cs typeface="Times New Roman"/>
                        </a:rPr>
                        <a:t>Экранно-звуковые пособия: проектор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"/>
          <a:ext cx="8786843" cy="685799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74266"/>
                <a:gridCol w="2619155"/>
                <a:gridCol w="2196711"/>
                <a:gridCol w="2196711"/>
              </a:tblGrid>
              <a:tr h="430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Этапы урока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Деятельность учителя 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Деятельность обучающихся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Универсальные </a:t>
                      </a:r>
                      <a:b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учебные действия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126664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Организационный момент 2 мин.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Задача: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мотивировать учащихся на выполнение поставленных задач.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Проверяет готовность обучающихся к уроку, озвучивает тему и цель урока; создает эмоциональный настрой на изучение нового предмета.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Построение; приветствие.  Настроить детей на работу.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Слушают </a:t>
                      </a:r>
                      <a:b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и обсуждают тему урока.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Личностные: формирование потребности в занятиях физической культурой, самостоятельность и личная ответственность за свои поступки, установка на здоровый образ жизни.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012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II. </a:t>
                      </a: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Актуализация знаний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 мин.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Задача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</a:t>
                      </a:r>
                      <a:r>
                        <a:rPr lang="ru-RU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Подготовить организм занимающихся к работе в основной части урока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latin typeface="Times New Roman" pitchFamily="18" charset="0"/>
                          <a:cs typeface="Times New Roman" pitchFamily="18" charset="0"/>
                        </a:rPr>
                        <a:t>Вопрос. 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Ребята, какие элементы акробатических упражнений Вы знаете?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-Молодцы ребята.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- Сегодня мы будем с вами изучать кувырки вперед, назад.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latin typeface="Times New Roman" pitchFamily="18" charset="0"/>
                          <a:cs typeface="Times New Roman" pitchFamily="18" charset="0"/>
                        </a:rPr>
                        <a:t>Беседа по теме: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 «Что такое координация». Объясняет, что такое координация  и какое значение она имеет для физической подготовки человека.     Предлагает творчески подходить к выполнению акробатических упражнений.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* класс «Равняйся!», «Смирно!», «По порядку номеров </a:t>
                      </a:r>
                      <a:r>
                        <a:rPr lang="ru-RU" sz="1200" dirty="0" err="1">
                          <a:latin typeface="Times New Roman" pitchFamily="18" charset="0"/>
                          <a:cs typeface="Times New Roman" pitchFamily="18" charset="0"/>
                        </a:rPr>
                        <a:t>расчитайсь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!»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* выполнение строевых упражнений /повороты налево, направо, кругом на месте/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Слушают наводящие вопросы учителя, выполняют задания учителя.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 Настрой на урок.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Самооценка готовности к уроку.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Выполняют упражнения.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Во время движения по кругу выполняют дыхательные упражнения. 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Познавательные: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 pitchFamily="18" charset="0"/>
                          <a:cs typeface="Times New Roman" pitchFamily="18" charset="0"/>
                        </a:rPr>
                        <a:t>общеучебные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 – извлекают необходимую информацию из рассказа учителя, из собственного опыта;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логические – осуществляют поиск необходимой информации.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Личностные: воспитание дисциплинированности..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Регулятивные:  развитие внимания, умеют оценивать правильность выполнения действия; вносят необходимые коррективы в действие после его завершения на основе его оценки </a:t>
                      </a:r>
                      <a:b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и учета характера сделанных ошибок.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214290"/>
          <a:ext cx="8786842" cy="6048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9016"/>
                <a:gridCol w="2453983"/>
                <a:gridCol w="2157133"/>
                <a:gridCol w="2196710"/>
              </a:tblGrid>
              <a:tr h="3286124">
                <a:tc>
                  <a:txBody>
                    <a:bodyPr/>
                    <a:lstStyle/>
                    <a:p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Повторение правила Т/Б на уроках  гимнастики</a:t>
                      </a:r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* направо, ходьба по залу с дистанцией 2 шага на носках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(руки на пояс, спина прямая).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* на пятках (руки за головой, спина прямая)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* бег в равномерном темпе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Выполнение команд.</a:t>
                      </a:r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Построение и перестроение. Даёт команды: «На первый – второй рассчитайсь!», «Первые – один шаг, вторые – четыре шага вперед шагом марш!», «На руки в стороны разомкнись!».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* Комплекс ОРУ со скакалкой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915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Основная  часть  27мин.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. Применение теоретических 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положений в условиях выполнения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упражнений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и решение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задач.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(4 мин.)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Задача: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объяснить</a:t>
                      </a:r>
                      <a:r>
                        <a:rPr lang="ru-RU" sz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технику выполнения</a:t>
                      </a:r>
                      <a:r>
                        <a:rPr lang="ru-RU" sz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кувырка вперед ,назад.</a:t>
                      </a: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Объяснение учителем техники правильного выполнения упражнения и показ более подготовленным учеником </a:t>
                      </a:r>
                      <a:r>
                        <a:rPr lang="ru-RU" sz="1200" u="sng" dirty="0">
                          <a:latin typeface="Times New Roman" pitchFamily="18" charset="0"/>
                          <a:cs typeface="Times New Roman" pitchFamily="18" charset="0"/>
                        </a:rPr>
                        <a:t>кувырка вперед, назад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Образно воспринимать двигательное действие, выделяя более сложные элементы техники выполнения упражнения.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Познавательные: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 pitchFamily="18" charset="0"/>
                          <a:cs typeface="Times New Roman" pitchFamily="18" charset="0"/>
                        </a:rPr>
                        <a:t>общеучебные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 – извлекают необходимую информацию из рассказа учителя, из собственного опыта;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логические – осуществляют поиск необходимой информации.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642918"/>
            <a:ext cx="3357586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" y="0"/>
          <a:ext cx="9072593" cy="7184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9654"/>
                <a:gridCol w="3072975"/>
                <a:gridCol w="2194982"/>
                <a:gridCol w="2194982"/>
              </a:tblGrid>
              <a:tr h="41013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IV. Изучение нового </a:t>
                      </a:r>
                      <a:r>
                        <a:rPr lang="ru-RU" sz="105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материала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 мин.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Задача : </a:t>
                      </a:r>
                      <a:r>
                        <a:rPr lang="ru-RU" sz="12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разучивание</a:t>
                      </a:r>
                      <a:r>
                        <a:rPr lang="ru-RU" sz="1200" b="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техники выполнения кувырка вперед, назад.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Формулирует задание, осуществляет контроль.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Даёт команду  построиться возле матов.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u="sng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Проводит подготовительные упражнения</a:t>
                      </a:r>
                      <a:r>
                        <a:rPr lang="ru-RU" sz="1200" i="1" u="sng" spc="22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* группировка из положения упор присев,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* перекаты в группировке,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* перекат в группировке с опорой рук.</a:t>
                      </a:r>
                      <a:r>
                        <a:rPr lang="ru-RU" sz="1200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(Повторить 4–6 раз.)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Обратить внимание на положение головы.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Выполнение элемента со страховкой.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Объясняет технику выполнения. Формулирует задание, обеспечивает мотивацию выполнения, осуществляет индивидуальный контроль. 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*Кувырок вперед, назад  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Выполнение элемента со страховкой.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Выбирать более эффективные способы решения задач. Прогнозировать свою деятельность. 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Слушают, выполняют упражнение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Договариваться о распределении функций и ролей совместной деятельности.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Регулятивные: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адекватно воспринимают оценку учителя; осуществляют пошаговый контроль своих действий, ориентируясь на показ учителем кувырка вперед,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назад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829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Самостоятельное творческое использование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сформированных </a:t>
                      </a:r>
                      <a:endParaRPr lang="ru-RU" sz="12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УУД.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 мин.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Задача: </a:t>
                      </a:r>
                      <a:r>
                        <a:rPr lang="ru-RU" sz="12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выполнять и закреплять двигательные  действия.</a:t>
                      </a:r>
                      <a:endParaRPr lang="ru-RU" sz="11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Помогает учащимся корректировать и исправлять ошибки. Контролирует технику безопасности, страховку, самостраховку.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sng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 и.п. – упор присев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– группировка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– перекат в групировке.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sng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И.п – группировка сидя – перекатом назад – вперёд в упор присев.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sng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И.п. – упор присев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– перекатом вперед, назад.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– и.п.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Ориентировать учащихся на согласованность действий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при выполнении кувырков.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Выполняют  учебные действия, используя речь для регуляции своей деятельности.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Слушают, выполняют упражнение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Познавательные: 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восстановить навык в выполнении плотной группировки. Закрепление техники выполнения кувырков вперед, назад</a:t>
                      </a:r>
                      <a:r>
                        <a:rPr lang="ru-RU" sz="12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Коммуникативные: 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умеют</a:t>
                      </a:r>
                      <a:r>
                        <a:rPr lang="ru-RU" sz="12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договариваться и приходить к общему решению в совместной деятельности, задавать вопросы; контролируют действия партнера при страховке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0" y="0"/>
          <a:ext cx="8143936" cy="6717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5984"/>
                <a:gridCol w="2035984"/>
                <a:gridCol w="2035984"/>
                <a:gridCol w="2035984"/>
              </a:tblGrid>
              <a:tr h="2283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</a:t>
                      </a:r>
                      <a:r>
                        <a:rPr lang="en-US" sz="105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</a:t>
                      </a:r>
                      <a:r>
                        <a:rPr lang="ru-RU" sz="105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Первичное осмысление и закрепление</a:t>
                      </a:r>
                      <a:endParaRPr lang="ru-RU" sz="105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Проводит круговую тренировку. Поясняет задание, контролирует его выполнение.</a:t>
                      </a:r>
                      <a:r>
                        <a:rPr lang="ru-RU" sz="1050" i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05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Объясняет правила выполнения диафрагмального дыхания. Проводит дыхательные упражнения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Выполняют упражнения.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Выполняют дыхательные упражнения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i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Регулятивные:</a:t>
                      </a:r>
                      <a:r>
                        <a:rPr lang="ru-RU" sz="105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; принимают инструкцию педагога и четко ей следуют; осуществляют итоговый и пошаговый контроль.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i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Коммуникативные: </a:t>
                      </a:r>
                      <a:r>
                        <a:rPr lang="ru-RU" sz="105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умеют</a:t>
                      </a:r>
                      <a:r>
                        <a:rPr lang="ru-RU" sz="1050" b="1" i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05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договариваться и приходить к общему решению в совместной деятельности, задавать вопросы; контролируют действия партнера</a:t>
                      </a:r>
                    </a:p>
                  </a:txBody>
                  <a:tcPr marL="68580" marR="68580" marT="0" marB="0"/>
                </a:tc>
              </a:tr>
              <a:tr h="43599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</a:t>
                      </a:r>
                      <a:r>
                        <a:rPr lang="en-US" sz="11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  <a:r>
                        <a:rPr lang="ru-RU" sz="11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Рефлексия</a:t>
                      </a:r>
                      <a:r>
                        <a:rPr lang="ru-RU" sz="11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6 мин.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Итоги урока. </a:t>
                      </a:r>
                      <a:endParaRPr lang="ru-RU" sz="11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Задача: </a:t>
                      </a:r>
                      <a:r>
                        <a:rPr lang="ru-RU" sz="11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обобщить</a:t>
                      </a:r>
                      <a:r>
                        <a:rPr lang="ru-RU" sz="1100" b="0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полученные на уроке сведения ,подвести итоги</a:t>
                      </a:r>
                      <a:r>
                        <a:rPr lang="ru-RU" sz="1100" b="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урока,</a:t>
                      </a:r>
                      <a:r>
                        <a:rPr lang="ru-RU" sz="11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выставить</a:t>
                      </a:r>
                      <a:r>
                        <a:rPr lang="ru-RU" sz="1100" b="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оценки.</a:t>
                      </a:r>
                      <a:r>
                        <a:rPr lang="ru-RU" sz="11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/>
                      </a:r>
                      <a:br>
                        <a:rPr lang="ru-RU" sz="11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Игра на координацию  «Заморозки»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Построение в одну шеренгу и подведение итогов урока.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молодцы! Вы сегодня показали, что действительно очень подготовленный класс. На уроке была хорошая дисциплина.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Обобщить</a:t>
                      </a:r>
                      <a:r>
                        <a:rPr lang="ru-RU" sz="1100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полученные на уроке сведения. Проводит беседу </a:t>
                      </a:r>
                      <a:b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</a:t>
                      </a:r>
                      <a:r>
                        <a:rPr lang="ru-RU" sz="1100" spc="22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вопросам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Чему новому Вы сегодня научились?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– Какие упражнения для развития гибкости вы знаете?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– Как правильно выполнить диафрагмальное дыхание?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/отвечают по поднятой руке/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Похвалить всех детей, выделить особо отличившихся. Домашнее задание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Выполняют игру.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Оценить процесс и результаты своей деятельности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Отвечают на вопросы.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Определяют свое эмоциональное состояние на уроке. 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Осуществлять контроль и самоконтроль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ставят оценку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Коммуникативные: 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умеют договариваться и приходить к общему решению. </a:t>
                      </a:r>
                      <a:r>
                        <a:rPr lang="ru-RU" sz="11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Регулятивные: 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адекватно воспринимают оценку учителя, прогнозируют результаты уровня усвоения изучаемого материала</a:t>
                      </a:r>
                      <a:r>
                        <a:rPr lang="ru-RU" sz="11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Личностные: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анализ собственной деятельности на уроке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4286256"/>
            <a:ext cx="2214578" cy="228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 smtClean="0"/>
              <a:t>5    </a:t>
            </a:r>
            <a:br>
              <a:rPr lang="ru-RU" dirty="0" smtClean="0"/>
            </a:br>
            <a:r>
              <a:rPr lang="ru-RU" dirty="0" smtClean="0"/>
              <a:t>Класс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85728"/>
            <a:ext cx="7000924" cy="620364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7200" b="1" i="1" dirty="0" smtClean="0">
                <a:solidFill>
                  <a:schemeClr val="accent1">
                    <a:lumMod val="75000"/>
                  </a:schemeClr>
                </a:solidFill>
              </a:rPr>
              <a:t>«Кувырок  </a:t>
            </a:r>
            <a:endParaRPr lang="en-US" sz="72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7200" b="1" i="1" dirty="0" smtClean="0">
                <a:solidFill>
                  <a:schemeClr val="accent1">
                    <a:lumMod val="75000"/>
                  </a:schemeClr>
                </a:solidFill>
              </a:rPr>
              <a:t>вперед, назад»</a:t>
            </a:r>
            <a:endParaRPr lang="ru-RU" sz="7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3500438"/>
            <a:ext cx="3357586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Тема урока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66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Акробатика. Кувырок вперед, назад</a:t>
            </a:r>
            <a:endParaRPr lang="ru-RU" sz="6600" b="1" i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85729"/>
            <a:ext cx="7500990" cy="2071701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Цель урока: </a:t>
            </a:r>
            <a:r>
              <a:rPr lang="ru-RU" sz="2700" b="0" dirty="0" smtClean="0"/>
              <a:t>способствовать освоению техники выполнения кувырка вперед и назад в группировке.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3214686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1714488"/>
            <a:ext cx="8358246" cy="4357718"/>
          </a:xfrm>
        </p:spPr>
        <p:txBody>
          <a:bodyPr>
            <a:noAutofit/>
          </a:bodyPr>
          <a:lstStyle/>
          <a:p>
            <a:pPr algn="l"/>
            <a:r>
              <a:rPr lang="ru-RU" sz="5400" b="1" dirty="0" smtClean="0"/>
              <a:t>Тип урока:</a:t>
            </a:r>
          </a:p>
          <a:p>
            <a:pPr algn="l"/>
            <a:r>
              <a:rPr lang="ru-RU" sz="5400" dirty="0" smtClean="0"/>
              <a:t>Комплексный</a:t>
            </a:r>
          </a:p>
          <a:p>
            <a:pPr algn="ctr"/>
            <a:endParaRPr lang="ru-RU" sz="5400" dirty="0" smtClean="0"/>
          </a:p>
          <a:p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/>
          <a:lstStyle/>
          <a:p>
            <a:r>
              <a:rPr lang="ru-RU" dirty="0" smtClean="0"/>
              <a:t>Задачи урока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3357562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4757742" cy="5312752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Образовательная</a:t>
            </a:r>
          </a:p>
          <a:p>
            <a:r>
              <a:rPr lang="ru-RU" sz="1800" dirty="0" smtClean="0"/>
              <a:t>Обучение  умениям технически правильно выполнять двигательные действия (кувырок вперед, назад).</a:t>
            </a:r>
          </a:p>
          <a:p>
            <a:r>
              <a:rPr lang="ru-RU" sz="2400" dirty="0" smtClean="0"/>
              <a:t>Развивающая</a:t>
            </a:r>
          </a:p>
          <a:p>
            <a:r>
              <a:rPr lang="ru-RU" sz="1800" dirty="0" smtClean="0"/>
              <a:t>Способствовать развитию  двигательных качеств: гибкости, ловкости, координации движения.</a:t>
            </a:r>
          </a:p>
          <a:p>
            <a:r>
              <a:rPr lang="ru-RU" sz="2400" dirty="0" smtClean="0"/>
              <a:t>Воспитательная</a:t>
            </a:r>
          </a:p>
          <a:p>
            <a:r>
              <a:rPr lang="ru-RU" sz="2400" dirty="0" smtClean="0"/>
              <a:t>  </a:t>
            </a:r>
            <a:r>
              <a:rPr lang="ru-RU" sz="1800" dirty="0" smtClean="0"/>
              <a:t>Способствовать воспитанию  настойчивости, упорства в достижении цели, дисциплинированности, чувства взаимопомощи.</a:t>
            </a:r>
          </a:p>
          <a:p>
            <a:r>
              <a:rPr lang="ru-RU" sz="2400" dirty="0" smtClean="0"/>
              <a:t>Оздоровительная</a:t>
            </a:r>
          </a:p>
          <a:p>
            <a:r>
              <a:rPr lang="ru-RU" sz="1800" dirty="0" smtClean="0"/>
              <a:t> Способствовать приобщению к здоровому образу жизни, укреплению здоровья.</a:t>
            </a:r>
            <a:endParaRPr lang="ru-RU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680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Основные термины, понятия: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7239000" cy="3883992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Группировка, перекат, кувырок вперед, назад</a:t>
            </a:r>
            <a:endParaRPr lang="ru-RU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42048" cy="17145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Технология  построения   урока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1600200"/>
            <a:ext cx="6000792" cy="4525963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/>
            <a:r>
              <a:rPr lang="ru-RU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Фронтальная, поточная, индивидуальная, групповая</a:t>
            </a:r>
            <a:endParaRPr lang="ru-RU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3500438"/>
            <a:ext cx="3484565" cy="2640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Планируемые результаты  урока</a:t>
            </a:r>
            <a:endParaRPr lang="ru-RU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928802"/>
            <a:ext cx="3521075" cy="2640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868" y="1600200"/>
            <a:ext cx="4643470" cy="4525963"/>
          </a:xfrm>
        </p:spPr>
        <p:txBody>
          <a:bodyPr>
            <a:normAutofit fontScale="70000" lnSpcReduction="20000"/>
          </a:bodyPr>
          <a:lstStyle/>
          <a:p>
            <a:r>
              <a:rPr lang="ru-RU" sz="3000" b="1" dirty="0" smtClean="0"/>
              <a:t>Предметные: </a:t>
            </a:r>
            <a:r>
              <a:rPr lang="ru-RU" sz="3000" dirty="0" smtClean="0"/>
              <a:t>(объем освоения и уровень владения компетенциями): </a:t>
            </a:r>
          </a:p>
          <a:p>
            <a:pPr>
              <a:buNone/>
            </a:pPr>
            <a:endParaRPr lang="ru-RU" sz="3000" dirty="0" smtClean="0"/>
          </a:p>
          <a:p>
            <a:r>
              <a:rPr lang="ru-RU" sz="3000" i="1" dirty="0" smtClean="0"/>
              <a:t>научатся:</a:t>
            </a:r>
            <a:r>
              <a:rPr lang="ru-RU" sz="3000" dirty="0" smtClean="0"/>
              <a:t>  в доступной форме объяснять технику выполнения кувырков, анализировать и находить ошибки; координировать и контролировать действия.</a:t>
            </a:r>
          </a:p>
          <a:p>
            <a:pPr>
              <a:buNone/>
            </a:pPr>
            <a:r>
              <a:rPr lang="ru-RU" sz="3000" dirty="0" smtClean="0"/>
              <a:t> </a:t>
            </a:r>
          </a:p>
          <a:p>
            <a:r>
              <a:rPr lang="ru-RU" sz="3000" i="1" dirty="0" smtClean="0"/>
              <a:t>получат возможность научиться:</a:t>
            </a:r>
            <a:r>
              <a:rPr lang="ru-RU" sz="3000" dirty="0" smtClean="0"/>
              <a:t>  оказывать посильную помощь и моральную поддержку сверстникам при выполнении упражнений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42048" cy="121442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Планируемые результаты  урока</a:t>
            </a:r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88" y="3786190"/>
            <a:ext cx="3643312" cy="2732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14422"/>
            <a:ext cx="5472122" cy="4911741"/>
          </a:xfrm>
        </p:spPr>
        <p:txBody>
          <a:bodyPr>
            <a:noAutofit/>
          </a:bodyPr>
          <a:lstStyle/>
          <a:p>
            <a:r>
              <a:rPr lang="ru-RU" sz="2000" b="1" dirty="0" err="1" smtClean="0">
                <a:latin typeface="+mj-lt"/>
              </a:rPr>
              <a:t>Метапредметные</a:t>
            </a:r>
            <a:r>
              <a:rPr lang="ru-RU" sz="2000" b="1" dirty="0" smtClean="0">
                <a:latin typeface="+mj-lt"/>
              </a:rPr>
              <a:t>:</a:t>
            </a:r>
          </a:p>
          <a:p>
            <a:pPr>
              <a:buNone/>
            </a:pPr>
            <a:r>
              <a:rPr lang="ru-RU" sz="2000" dirty="0" smtClean="0">
                <a:latin typeface="+mj-lt"/>
              </a:rPr>
              <a:t>(компоненты </a:t>
            </a:r>
            <a:r>
              <a:rPr lang="ru-RU" sz="2000" dirty="0" err="1" smtClean="0">
                <a:latin typeface="+mj-lt"/>
              </a:rPr>
              <a:t>культурно-компетентностного</a:t>
            </a:r>
            <a:r>
              <a:rPr lang="ru-RU" sz="2000" dirty="0" smtClean="0">
                <a:latin typeface="+mj-lt"/>
              </a:rPr>
              <a:t> опыта/приобретенная компетентность): </a:t>
            </a:r>
          </a:p>
          <a:p>
            <a:r>
              <a:rPr lang="ru-RU" sz="2000" i="1" dirty="0" smtClean="0">
                <a:latin typeface="+mj-lt"/>
              </a:rPr>
              <a:t>познавательные – </a:t>
            </a:r>
            <a:r>
              <a:rPr lang="ru-RU" sz="2000" dirty="0" smtClean="0">
                <a:latin typeface="+mj-lt"/>
              </a:rPr>
              <a:t>овладеют способностью оценивать свои результаты, указывать на свои ошибки и ошибки одноклассников, формирование представления о технике выполнения кувырка вперед, назад;</a:t>
            </a:r>
          </a:p>
          <a:p>
            <a:r>
              <a:rPr lang="ru-RU" sz="2000" i="1" dirty="0" smtClean="0">
                <a:latin typeface="+mj-lt"/>
              </a:rPr>
              <a:t>коммуникативные –</a:t>
            </a:r>
            <a:r>
              <a:rPr lang="ru-RU" sz="2000" dirty="0" smtClean="0">
                <a:latin typeface="+mj-lt"/>
              </a:rPr>
              <a:t> выражают готовность слушать собеседника и вести диалог, адекватно оценивают собственное поведение и поведение окружающих,</a:t>
            </a:r>
          </a:p>
          <a:p>
            <a:r>
              <a:rPr lang="ru-RU" sz="2000" i="1" dirty="0" smtClean="0">
                <a:latin typeface="+mj-lt"/>
              </a:rPr>
              <a:t>регулятивные – </a:t>
            </a:r>
            <a:r>
              <a:rPr lang="ru-RU" sz="2000" dirty="0" smtClean="0">
                <a:latin typeface="+mj-lt"/>
              </a:rPr>
              <a:t> умение технически правильно выполнять двигательные действия (кувырок вперед, назад).</a:t>
            </a:r>
          </a:p>
          <a:p>
            <a:endParaRPr lang="ru-RU" sz="2000" dirty="0" smtClean="0">
              <a:latin typeface="+mj-lt"/>
            </a:endParaRPr>
          </a:p>
          <a:p>
            <a:pPr>
              <a:buNone/>
            </a:pPr>
            <a:endParaRPr lang="ru-RU" sz="2000" dirty="0" smtClean="0">
              <a:latin typeface="+mj-lt"/>
            </a:endParaRPr>
          </a:p>
          <a:p>
            <a:endParaRPr lang="ru-RU" sz="2000" dirty="0" smtClean="0">
              <a:latin typeface="+mj-lt"/>
            </a:endParaRPr>
          </a:p>
          <a:p>
            <a:pPr>
              <a:buNone/>
            </a:pPr>
            <a:r>
              <a:rPr lang="ru-RU" sz="2000" b="1" dirty="0" smtClean="0">
                <a:latin typeface="+mj-lt"/>
              </a:rPr>
              <a:t> </a:t>
            </a:r>
            <a:endParaRPr lang="ru-RU" sz="2000" dirty="0" smtClean="0">
              <a:latin typeface="+mj-lt"/>
            </a:endParaRPr>
          </a:p>
          <a:p>
            <a:pPr>
              <a:buNone/>
            </a:pPr>
            <a:endParaRPr lang="ru-RU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Другая 1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240</TotalTime>
  <Words>1230</Words>
  <Application>Microsoft Office PowerPoint</Application>
  <PresentationFormat>Экран (4:3)</PresentationFormat>
  <Paragraphs>167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Изящная</vt:lpstr>
      <vt:lpstr>Презентация урока  по физической культуре</vt:lpstr>
      <vt:lpstr>5     Класс</vt:lpstr>
      <vt:lpstr>Тема урока </vt:lpstr>
      <vt:lpstr> Цель урока: способствовать освоению техники выполнения кувырка вперед и назад в группировке. </vt:lpstr>
      <vt:lpstr>Задачи урока</vt:lpstr>
      <vt:lpstr> Основные термины, понятия: </vt:lpstr>
      <vt:lpstr>     Технология  построения   урока </vt:lpstr>
      <vt:lpstr>Планируемые результаты  урока</vt:lpstr>
      <vt:lpstr>Планируемые результаты  урока</vt:lpstr>
      <vt:lpstr>Планируемые результаты  урока</vt:lpstr>
      <vt:lpstr>Организация пространства 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урока  по физической культуре</dc:title>
  <cp:lastModifiedBy>Admin</cp:lastModifiedBy>
  <cp:revision>23</cp:revision>
  <dcterms:modified xsi:type="dcterms:W3CDTF">2014-04-01T19:48:03Z</dcterms:modified>
</cp:coreProperties>
</file>