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256" r:id="rId2"/>
    <p:sldId id="258" r:id="rId3"/>
    <p:sldId id="259" r:id="rId4"/>
    <p:sldId id="257" r:id="rId5"/>
    <p:sldId id="262" r:id="rId6"/>
    <p:sldId id="263" r:id="rId7"/>
    <p:sldId id="261" r:id="rId8"/>
    <p:sldId id="260" r:id="rId9"/>
    <p:sldId id="264" r:id="rId10"/>
    <p:sldId id="265" r:id="rId11"/>
    <p:sldId id="266" r:id="rId12"/>
    <p:sldId id="267" r:id="rId13"/>
    <p:sldId id="270" r:id="rId14"/>
    <p:sldId id="268" r:id="rId15"/>
    <p:sldId id="269" r:id="rId16"/>
    <p:sldId id="281" r:id="rId17"/>
    <p:sldId id="283" r:id="rId18"/>
    <p:sldId id="272" r:id="rId19"/>
    <p:sldId id="282" r:id="rId20"/>
    <p:sldId id="278" r:id="rId21"/>
    <p:sldId id="275" r:id="rId22"/>
    <p:sldId id="276" r:id="rId23"/>
    <p:sldId id="277" r:id="rId24"/>
    <p:sldId id="284" r:id="rId25"/>
    <p:sldId id="285"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1D27F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94575" autoAdjust="0"/>
  </p:normalViewPr>
  <p:slideViewPr>
    <p:cSldViewPr>
      <p:cViewPr varScale="1">
        <p:scale>
          <a:sx n="70" d="100"/>
          <a:sy n="70" d="100"/>
        </p:scale>
        <p:origin x="-516" y="-102"/>
      </p:cViewPr>
      <p:guideLst>
        <p:guide orient="horz" pos="2160"/>
        <p:guide pos="2880"/>
      </p:guideLst>
    </p:cSldViewPr>
  </p:slideViewPr>
  <p:outlineViewPr>
    <p:cViewPr>
      <p:scale>
        <a:sx n="33" d="100"/>
        <a:sy n="33" d="100"/>
      </p:scale>
      <p:origin x="0" y="37584"/>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9526B5-BF79-430E-842F-BA4EB6E56523}" type="doc">
      <dgm:prSet loTypeId="urn:microsoft.com/office/officeart/2005/8/layout/arrow2" loCatId="process" qsTypeId="urn:microsoft.com/office/officeart/2005/8/quickstyle/simple1" qsCatId="simple" csTypeId="urn:microsoft.com/office/officeart/2005/8/colors/accent2_4" csCatId="accent2" phldr="1"/>
      <dgm:spPr/>
      <dgm:t>
        <a:bodyPr/>
        <a:lstStyle/>
        <a:p>
          <a:endParaRPr lang="ru-RU"/>
        </a:p>
      </dgm:t>
    </dgm:pt>
    <dgm:pt modelId="{101DE58F-2A44-46C9-B78F-5C68A61B5D78}">
      <dgm:prSet custT="1"/>
      <dgm:spPr/>
      <dgm:t>
        <a:bodyPr/>
        <a:lstStyle/>
        <a:p>
          <a:pPr rtl="0"/>
          <a:r>
            <a:rPr lang="ru-RU" sz="3200" dirty="0" smtClean="0">
              <a:solidFill>
                <a:srgbClr val="C00000"/>
              </a:solidFill>
              <a:latin typeface="Arial Black" pitchFamily="34" charset="0"/>
            </a:rPr>
            <a:t>Разбег</a:t>
          </a:r>
          <a:r>
            <a:rPr lang="ru-RU" sz="1800" dirty="0" smtClean="0"/>
            <a:t>.</a:t>
          </a:r>
          <a:endParaRPr lang="ru-RU" sz="1800" dirty="0"/>
        </a:p>
      </dgm:t>
    </dgm:pt>
    <dgm:pt modelId="{9DF84B38-E2A3-444A-B37D-2F01CEE8434B}" type="parTrans" cxnId="{9619334E-FB2C-4220-A165-F7674D684A35}">
      <dgm:prSet/>
      <dgm:spPr/>
      <dgm:t>
        <a:bodyPr/>
        <a:lstStyle/>
        <a:p>
          <a:endParaRPr lang="ru-RU">
            <a:solidFill>
              <a:sysClr val="windowText" lastClr="000000"/>
            </a:solidFill>
          </a:endParaRPr>
        </a:p>
      </dgm:t>
    </dgm:pt>
    <dgm:pt modelId="{85600369-B169-4F76-A173-DE74FF5784EA}" type="sibTrans" cxnId="{9619334E-FB2C-4220-A165-F7674D684A35}">
      <dgm:prSet/>
      <dgm:spPr/>
      <dgm:t>
        <a:bodyPr/>
        <a:lstStyle/>
        <a:p>
          <a:endParaRPr lang="ru-RU">
            <a:solidFill>
              <a:sysClr val="windowText" lastClr="000000"/>
            </a:solidFill>
          </a:endParaRPr>
        </a:p>
      </dgm:t>
    </dgm:pt>
    <dgm:pt modelId="{AA231385-D869-469E-865F-FA61391576A9}">
      <dgm:prSet/>
      <dgm:spPr/>
      <dgm:t>
        <a:bodyPr/>
        <a:lstStyle/>
        <a:p>
          <a:pPr rtl="0"/>
          <a:r>
            <a:rPr lang="ru-RU" dirty="0" smtClean="0">
              <a:solidFill>
                <a:srgbClr val="00B050"/>
              </a:solidFill>
              <a:latin typeface="Arial Black" pitchFamily="34" charset="0"/>
            </a:rPr>
            <a:t>Отталкивание</a:t>
          </a:r>
          <a:r>
            <a:rPr lang="ru-RU" dirty="0" smtClean="0">
              <a:solidFill>
                <a:srgbClr val="00B050"/>
              </a:solidFill>
            </a:rPr>
            <a:t>. </a:t>
          </a:r>
          <a:endParaRPr lang="ru-RU" dirty="0">
            <a:solidFill>
              <a:srgbClr val="00B050"/>
            </a:solidFill>
          </a:endParaRPr>
        </a:p>
      </dgm:t>
    </dgm:pt>
    <dgm:pt modelId="{EC075073-6C27-404D-81E4-6183D92CE2E6}" type="parTrans" cxnId="{C545D633-5A1D-41A1-8D3B-1E215521D712}">
      <dgm:prSet/>
      <dgm:spPr/>
      <dgm:t>
        <a:bodyPr/>
        <a:lstStyle/>
        <a:p>
          <a:endParaRPr lang="ru-RU">
            <a:solidFill>
              <a:sysClr val="windowText" lastClr="000000"/>
            </a:solidFill>
          </a:endParaRPr>
        </a:p>
      </dgm:t>
    </dgm:pt>
    <dgm:pt modelId="{F1CD392F-937E-4D76-BD59-A0E9D50B159A}" type="sibTrans" cxnId="{C545D633-5A1D-41A1-8D3B-1E215521D712}">
      <dgm:prSet/>
      <dgm:spPr/>
      <dgm:t>
        <a:bodyPr/>
        <a:lstStyle/>
        <a:p>
          <a:endParaRPr lang="ru-RU">
            <a:solidFill>
              <a:sysClr val="windowText" lastClr="000000"/>
            </a:solidFill>
          </a:endParaRPr>
        </a:p>
      </dgm:t>
    </dgm:pt>
    <dgm:pt modelId="{DF366F21-74E3-474A-BA46-D414F790C473}">
      <dgm:prSet custT="1"/>
      <dgm:spPr/>
      <dgm:t>
        <a:bodyPr/>
        <a:lstStyle/>
        <a:p>
          <a:pPr rtl="0"/>
          <a:r>
            <a:rPr lang="ru-RU" sz="2800" dirty="0" smtClean="0">
              <a:solidFill>
                <a:srgbClr val="7030A0"/>
              </a:solidFill>
              <a:latin typeface="Arial Black" pitchFamily="34" charset="0"/>
            </a:rPr>
            <a:t>Движение</a:t>
          </a:r>
          <a:r>
            <a:rPr lang="ru-RU" sz="2000" dirty="0" smtClean="0">
              <a:solidFill>
                <a:srgbClr val="7030A0"/>
              </a:solidFill>
            </a:rPr>
            <a:t> </a:t>
          </a:r>
          <a:r>
            <a:rPr lang="ru-RU" sz="2800" dirty="0" smtClean="0">
              <a:solidFill>
                <a:srgbClr val="7030A0"/>
              </a:solidFill>
              <a:latin typeface="Arial Black" pitchFamily="34" charset="0"/>
            </a:rPr>
            <a:t>прыгуна в полете</a:t>
          </a:r>
          <a:r>
            <a:rPr lang="ru-RU" sz="1800" dirty="0" smtClean="0">
              <a:solidFill>
                <a:srgbClr val="7030A0"/>
              </a:solidFill>
            </a:rPr>
            <a:t>. </a:t>
          </a:r>
          <a:endParaRPr lang="ru-RU" sz="1800" dirty="0">
            <a:solidFill>
              <a:srgbClr val="7030A0"/>
            </a:solidFill>
          </a:endParaRPr>
        </a:p>
      </dgm:t>
    </dgm:pt>
    <dgm:pt modelId="{94693245-DAA4-4A36-828C-6C85D23960FF}" type="parTrans" cxnId="{0A3845AB-F3CB-479D-9558-9DEB5E9672FC}">
      <dgm:prSet/>
      <dgm:spPr/>
      <dgm:t>
        <a:bodyPr/>
        <a:lstStyle/>
        <a:p>
          <a:endParaRPr lang="ru-RU">
            <a:solidFill>
              <a:sysClr val="windowText" lastClr="000000"/>
            </a:solidFill>
          </a:endParaRPr>
        </a:p>
      </dgm:t>
    </dgm:pt>
    <dgm:pt modelId="{512355D6-196F-4CEB-8DB8-3EFFB7C2F909}" type="sibTrans" cxnId="{0A3845AB-F3CB-479D-9558-9DEB5E9672FC}">
      <dgm:prSet/>
      <dgm:spPr/>
      <dgm:t>
        <a:bodyPr/>
        <a:lstStyle/>
        <a:p>
          <a:endParaRPr lang="ru-RU">
            <a:solidFill>
              <a:sysClr val="windowText" lastClr="000000"/>
            </a:solidFill>
          </a:endParaRPr>
        </a:p>
      </dgm:t>
    </dgm:pt>
    <dgm:pt modelId="{828658A2-638A-409B-A116-053D974BC2F1}">
      <dgm:prSet custT="1"/>
      <dgm:spPr/>
      <dgm:t>
        <a:bodyPr/>
        <a:lstStyle/>
        <a:p>
          <a:pPr rtl="0"/>
          <a:r>
            <a:rPr lang="ru-RU" sz="2800" dirty="0" smtClean="0">
              <a:latin typeface="Arial Black" pitchFamily="34" charset="0"/>
            </a:rPr>
            <a:t>Группировка и приземление прыгуна.</a:t>
          </a:r>
          <a:endParaRPr lang="ru-RU" sz="2800" dirty="0">
            <a:latin typeface="Arial Black" pitchFamily="34" charset="0"/>
          </a:endParaRPr>
        </a:p>
      </dgm:t>
    </dgm:pt>
    <dgm:pt modelId="{FED3B75F-6F08-4430-8F58-607C2641A391}" type="parTrans" cxnId="{88531CEC-A145-4190-93AA-64A15C3F94B0}">
      <dgm:prSet/>
      <dgm:spPr/>
      <dgm:t>
        <a:bodyPr/>
        <a:lstStyle/>
        <a:p>
          <a:endParaRPr lang="ru-RU">
            <a:solidFill>
              <a:sysClr val="windowText" lastClr="000000"/>
            </a:solidFill>
          </a:endParaRPr>
        </a:p>
      </dgm:t>
    </dgm:pt>
    <dgm:pt modelId="{B8A4ABA9-227A-4AF9-B321-00A995C054B7}" type="sibTrans" cxnId="{88531CEC-A145-4190-93AA-64A15C3F94B0}">
      <dgm:prSet/>
      <dgm:spPr/>
      <dgm:t>
        <a:bodyPr/>
        <a:lstStyle/>
        <a:p>
          <a:endParaRPr lang="ru-RU">
            <a:solidFill>
              <a:sysClr val="windowText" lastClr="000000"/>
            </a:solidFill>
          </a:endParaRPr>
        </a:p>
      </dgm:t>
    </dgm:pt>
    <dgm:pt modelId="{56F54069-13BD-489B-808D-E8B344636FC8}" type="pres">
      <dgm:prSet presAssocID="{E39526B5-BF79-430E-842F-BA4EB6E56523}" presName="arrowDiagram" presStyleCnt="0">
        <dgm:presLayoutVars>
          <dgm:chMax val="5"/>
          <dgm:dir/>
          <dgm:resizeHandles val="exact"/>
        </dgm:presLayoutVars>
      </dgm:prSet>
      <dgm:spPr/>
      <dgm:t>
        <a:bodyPr/>
        <a:lstStyle/>
        <a:p>
          <a:endParaRPr lang="ru-RU"/>
        </a:p>
      </dgm:t>
    </dgm:pt>
    <dgm:pt modelId="{FE70F2DE-00FE-4A58-B6FF-52BD656C4483}" type="pres">
      <dgm:prSet presAssocID="{E39526B5-BF79-430E-842F-BA4EB6E56523}" presName="arrow" presStyleLbl="bgShp" presStyleIdx="0" presStyleCnt="1" custScaleY="110854" custLinFactNeighborX="8960" custLinFactNeighborY="-3649"/>
      <dgm:spPr/>
      <dgm:t>
        <a:bodyPr/>
        <a:lstStyle/>
        <a:p>
          <a:endParaRPr lang="ru-RU"/>
        </a:p>
      </dgm:t>
    </dgm:pt>
    <dgm:pt modelId="{F239E434-B735-4863-A4CE-8A62EBB2B627}" type="pres">
      <dgm:prSet presAssocID="{E39526B5-BF79-430E-842F-BA4EB6E56523}" presName="arrowDiagram4" presStyleCnt="0"/>
      <dgm:spPr/>
      <dgm:t>
        <a:bodyPr/>
        <a:lstStyle/>
        <a:p>
          <a:endParaRPr lang="ru-RU"/>
        </a:p>
      </dgm:t>
    </dgm:pt>
    <dgm:pt modelId="{C8AC89DD-8802-4E9D-9D1A-93DF1C046229}" type="pres">
      <dgm:prSet presAssocID="{101DE58F-2A44-46C9-B78F-5C68A61B5D78}" presName="bullet4a" presStyleLbl="node1" presStyleIdx="0" presStyleCnt="4" custLinFactX="104812" custLinFactNeighborX="200000" custLinFactNeighborY="-15319"/>
      <dgm:spPr>
        <a:solidFill>
          <a:schemeClr val="accent2"/>
        </a:solidFill>
      </dgm:spPr>
      <dgm:t>
        <a:bodyPr/>
        <a:lstStyle/>
        <a:p>
          <a:endParaRPr lang="ru-RU"/>
        </a:p>
      </dgm:t>
    </dgm:pt>
    <dgm:pt modelId="{60EFC58A-41C3-49D8-9B89-A2E4D1C9D411}" type="pres">
      <dgm:prSet presAssocID="{101DE58F-2A44-46C9-B78F-5C68A61B5D78}" presName="textBox4a" presStyleLbl="revTx" presStyleIdx="0" presStyleCnt="4" custScaleX="169763" custScaleY="72986" custLinFactNeighborX="79800" custLinFactNeighborY="0">
        <dgm:presLayoutVars>
          <dgm:bulletEnabled val="1"/>
        </dgm:presLayoutVars>
      </dgm:prSet>
      <dgm:spPr/>
      <dgm:t>
        <a:bodyPr/>
        <a:lstStyle/>
        <a:p>
          <a:endParaRPr lang="ru-RU"/>
        </a:p>
      </dgm:t>
    </dgm:pt>
    <dgm:pt modelId="{B7F1386F-F10B-4F7C-B551-FCC96A8FBB20}" type="pres">
      <dgm:prSet presAssocID="{AA231385-D869-469E-865F-FA61391576A9}" presName="bullet4b" presStyleLbl="node1" presStyleIdx="1" presStyleCnt="4" custLinFactX="20169" custLinFactNeighborX="100000" custLinFactNeighborY="47371"/>
      <dgm:spPr>
        <a:solidFill>
          <a:schemeClr val="accent2"/>
        </a:solidFill>
      </dgm:spPr>
      <dgm:t>
        <a:bodyPr/>
        <a:lstStyle/>
        <a:p>
          <a:endParaRPr lang="ru-RU"/>
        </a:p>
      </dgm:t>
    </dgm:pt>
    <dgm:pt modelId="{67FCE6C0-A754-43ED-87A7-D158A4B5F68A}" type="pres">
      <dgm:prSet presAssocID="{AA231385-D869-469E-865F-FA61391576A9}" presName="textBox4b" presStyleLbl="revTx" presStyleIdx="1" presStyleCnt="4" custScaleX="199269" custScaleY="57347" custLinFactNeighborX="75849" custLinFactNeighborY="-12474">
        <dgm:presLayoutVars>
          <dgm:bulletEnabled val="1"/>
        </dgm:presLayoutVars>
      </dgm:prSet>
      <dgm:spPr/>
      <dgm:t>
        <a:bodyPr/>
        <a:lstStyle/>
        <a:p>
          <a:endParaRPr lang="ru-RU"/>
        </a:p>
      </dgm:t>
    </dgm:pt>
    <dgm:pt modelId="{85244545-83BD-4A0D-9D94-E1F7145B1F3F}" type="pres">
      <dgm:prSet presAssocID="{DF366F21-74E3-474A-BA46-D414F790C473}" presName="bullet4c" presStyleLbl="node1" presStyleIdx="2" presStyleCnt="4" custLinFactX="100000" custLinFactNeighborX="195480" custLinFactNeighborY="-43710"/>
      <dgm:spPr>
        <a:solidFill>
          <a:schemeClr val="accent2"/>
        </a:solidFill>
      </dgm:spPr>
      <dgm:t>
        <a:bodyPr/>
        <a:lstStyle/>
        <a:p>
          <a:endParaRPr lang="ru-RU"/>
        </a:p>
      </dgm:t>
    </dgm:pt>
    <dgm:pt modelId="{0A73F47E-A8BE-4252-8561-9D406AF91C02}" type="pres">
      <dgm:prSet presAssocID="{DF366F21-74E3-474A-BA46-D414F790C473}" presName="textBox4c" presStyleLbl="revTx" presStyleIdx="2" presStyleCnt="4" custScaleX="458669" custScaleY="101566" custLinFactNeighborX="32578" custLinFactNeighborY="-711">
        <dgm:presLayoutVars>
          <dgm:bulletEnabled val="1"/>
        </dgm:presLayoutVars>
      </dgm:prSet>
      <dgm:spPr/>
      <dgm:t>
        <a:bodyPr/>
        <a:lstStyle/>
        <a:p>
          <a:endParaRPr lang="ru-RU"/>
        </a:p>
      </dgm:t>
    </dgm:pt>
    <dgm:pt modelId="{4F8884BF-73D0-47AD-9E5E-C015C57A9007}" type="pres">
      <dgm:prSet presAssocID="{828658A2-638A-409B-A116-053D974BC2F1}" presName="bullet4d" presStyleLbl="node1" presStyleIdx="3" presStyleCnt="4" custLinFactX="160659" custLinFactNeighborX="200000" custLinFactNeighborY="-44085"/>
      <dgm:spPr>
        <a:solidFill>
          <a:schemeClr val="accent2"/>
        </a:solidFill>
      </dgm:spPr>
      <dgm:t>
        <a:bodyPr/>
        <a:lstStyle/>
        <a:p>
          <a:endParaRPr lang="ru-RU"/>
        </a:p>
      </dgm:t>
    </dgm:pt>
    <dgm:pt modelId="{7CDCF6C9-5832-4489-A420-99B1C7D922B6}" type="pres">
      <dgm:prSet presAssocID="{828658A2-638A-409B-A116-053D974BC2F1}" presName="textBox4d" presStyleLbl="revTx" presStyleIdx="3" presStyleCnt="4" custScaleX="446088" custScaleY="122516" custLinFactNeighborX="-22911" custLinFactNeighborY="-15403">
        <dgm:presLayoutVars>
          <dgm:bulletEnabled val="1"/>
        </dgm:presLayoutVars>
      </dgm:prSet>
      <dgm:spPr/>
      <dgm:t>
        <a:bodyPr/>
        <a:lstStyle/>
        <a:p>
          <a:endParaRPr lang="ru-RU"/>
        </a:p>
      </dgm:t>
    </dgm:pt>
  </dgm:ptLst>
  <dgm:cxnLst>
    <dgm:cxn modelId="{88531CEC-A145-4190-93AA-64A15C3F94B0}" srcId="{E39526B5-BF79-430E-842F-BA4EB6E56523}" destId="{828658A2-638A-409B-A116-053D974BC2F1}" srcOrd="3" destOrd="0" parTransId="{FED3B75F-6F08-4430-8F58-607C2641A391}" sibTransId="{B8A4ABA9-227A-4AF9-B321-00A995C054B7}"/>
    <dgm:cxn modelId="{0A3845AB-F3CB-479D-9558-9DEB5E9672FC}" srcId="{E39526B5-BF79-430E-842F-BA4EB6E56523}" destId="{DF366F21-74E3-474A-BA46-D414F790C473}" srcOrd="2" destOrd="0" parTransId="{94693245-DAA4-4A36-828C-6C85D23960FF}" sibTransId="{512355D6-196F-4CEB-8DB8-3EFFB7C2F909}"/>
    <dgm:cxn modelId="{C0D55FE6-9255-4143-8DC4-32E435E20B5D}" type="presOf" srcId="{101DE58F-2A44-46C9-B78F-5C68A61B5D78}" destId="{60EFC58A-41C3-49D8-9B89-A2E4D1C9D411}" srcOrd="0" destOrd="0" presId="urn:microsoft.com/office/officeart/2005/8/layout/arrow2"/>
    <dgm:cxn modelId="{A20D5F68-B4AE-48D2-8DC5-042448E2BC5A}" type="presOf" srcId="{828658A2-638A-409B-A116-053D974BC2F1}" destId="{7CDCF6C9-5832-4489-A420-99B1C7D922B6}" srcOrd="0" destOrd="0" presId="urn:microsoft.com/office/officeart/2005/8/layout/arrow2"/>
    <dgm:cxn modelId="{C545D633-5A1D-41A1-8D3B-1E215521D712}" srcId="{E39526B5-BF79-430E-842F-BA4EB6E56523}" destId="{AA231385-D869-469E-865F-FA61391576A9}" srcOrd="1" destOrd="0" parTransId="{EC075073-6C27-404D-81E4-6183D92CE2E6}" sibTransId="{F1CD392F-937E-4D76-BD59-A0E9D50B159A}"/>
    <dgm:cxn modelId="{2826AD1A-B793-4582-81E0-F2891A38A2BF}" type="presOf" srcId="{E39526B5-BF79-430E-842F-BA4EB6E56523}" destId="{56F54069-13BD-489B-808D-E8B344636FC8}" srcOrd="0" destOrd="0" presId="urn:microsoft.com/office/officeart/2005/8/layout/arrow2"/>
    <dgm:cxn modelId="{9504E5C0-3C89-405B-A10E-6AAA739E764E}" type="presOf" srcId="{DF366F21-74E3-474A-BA46-D414F790C473}" destId="{0A73F47E-A8BE-4252-8561-9D406AF91C02}" srcOrd="0" destOrd="0" presId="urn:microsoft.com/office/officeart/2005/8/layout/arrow2"/>
    <dgm:cxn modelId="{0EB159DD-F273-4CCC-8857-E71D82EBE956}" type="presOf" srcId="{AA231385-D869-469E-865F-FA61391576A9}" destId="{67FCE6C0-A754-43ED-87A7-D158A4B5F68A}" srcOrd="0" destOrd="0" presId="urn:microsoft.com/office/officeart/2005/8/layout/arrow2"/>
    <dgm:cxn modelId="{9619334E-FB2C-4220-A165-F7674D684A35}" srcId="{E39526B5-BF79-430E-842F-BA4EB6E56523}" destId="{101DE58F-2A44-46C9-B78F-5C68A61B5D78}" srcOrd="0" destOrd="0" parTransId="{9DF84B38-E2A3-444A-B37D-2F01CEE8434B}" sibTransId="{85600369-B169-4F76-A173-DE74FF5784EA}"/>
    <dgm:cxn modelId="{4CAF5391-82D2-44CA-8BB8-5BF547BCAF6B}" type="presParOf" srcId="{56F54069-13BD-489B-808D-E8B344636FC8}" destId="{FE70F2DE-00FE-4A58-B6FF-52BD656C4483}" srcOrd="0" destOrd="0" presId="urn:microsoft.com/office/officeart/2005/8/layout/arrow2"/>
    <dgm:cxn modelId="{DE82A0D3-80E5-43B0-A169-4C3F40532370}" type="presParOf" srcId="{56F54069-13BD-489B-808D-E8B344636FC8}" destId="{F239E434-B735-4863-A4CE-8A62EBB2B627}" srcOrd="1" destOrd="0" presId="urn:microsoft.com/office/officeart/2005/8/layout/arrow2"/>
    <dgm:cxn modelId="{A48AFB59-95FD-4393-91EA-BD21C6519D3D}" type="presParOf" srcId="{F239E434-B735-4863-A4CE-8A62EBB2B627}" destId="{C8AC89DD-8802-4E9D-9D1A-93DF1C046229}" srcOrd="0" destOrd="0" presId="urn:microsoft.com/office/officeart/2005/8/layout/arrow2"/>
    <dgm:cxn modelId="{8AB1F34C-1336-4D39-BD6F-CEAE3406C317}" type="presParOf" srcId="{F239E434-B735-4863-A4CE-8A62EBB2B627}" destId="{60EFC58A-41C3-49D8-9B89-A2E4D1C9D411}" srcOrd="1" destOrd="0" presId="urn:microsoft.com/office/officeart/2005/8/layout/arrow2"/>
    <dgm:cxn modelId="{5469568D-A1E2-4537-B747-1B3AB04F553D}" type="presParOf" srcId="{F239E434-B735-4863-A4CE-8A62EBB2B627}" destId="{B7F1386F-F10B-4F7C-B551-FCC96A8FBB20}" srcOrd="2" destOrd="0" presId="urn:microsoft.com/office/officeart/2005/8/layout/arrow2"/>
    <dgm:cxn modelId="{7ABC2D15-4181-40D9-BE01-6EA1D2F7C732}" type="presParOf" srcId="{F239E434-B735-4863-A4CE-8A62EBB2B627}" destId="{67FCE6C0-A754-43ED-87A7-D158A4B5F68A}" srcOrd="3" destOrd="0" presId="urn:microsoft.com/office/officeart/2005/8/layout/arrow2"/>
    <dgm:cxn modelId="{1C2048F7-087C-4AD6-B7E0-0F155FE56A03}" type="presParOf" srcId="{F239E434-B735-4863-A4CE-8A62EBB2B627}" destId="{85244545-83BD-4A0D-9D94-E1F7145B1F3F}" srcOrd="4" destOrd="0" presId="urn:microsoft.com/office/officeart/2005/8/layout/arrow2"/>
    <dgm:cxn modelId="{4EFAC896-3150-451E-82DF-8FD4A4506BA6}" type="presParOf" srcId="{F239E434-B735-4863-A4CE-8A62EBB2B627}" destId="{0A73F47E-A8BE-4252-8561-9D406AF91C02}" srcOrd="5" destOrd="0" presId="urn:microsoft.com/office/officeart/2005/8/layout/arrow2"/>
    <dgm:cxn modelId="{4FB7F182-490A-48EA-9DAE-53CF3FF49192}" type="presParOf" srcId="{F239E434-B735-4863-A4CE-8A62EBB2B627}" destId="{4F8884BF-73D0-47AD-9E5E-C015C57A9007}" srcOrd="6" destOrd="0" presId="urn:microsoft.com/office/officeart/2005/8/layout/arrow2"/>
    <dgm:cxn modelId="{40CC4F8C-F082-4037-929C-4C7BB28A7AF1}" type="presParOf" srcId="{F239E434-B735-4863-A4CE-8A62EBB2B627}" destId="{7CDCF6C9-5832-4489-A420-99B1C7D922B6}" srcOrd="7" destOrd="0" presId="urn:microsoft.com/office/officeart/2005/8/layout/arrow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E70F2DE-00FE-4A58-B6FF-52BD656C4483}">
      <dsp:nvSpPr>
        <dsp:cNvPr id="0" name=""/>
        <dsp:cNvSpPr/>
      </dsp:nvSpPr>
      <dsp:spPr>
        <a:xfrm>
          <a:off x="-505311" y="-100180"/>
          <a:ext cx="8137554" cy="5638002"/>
        </a:xfrm>
        <a:prstGeom prst="swooshArrow">
          <a:avLst>
            <a:gd name="adj1" fmla="val 25000"/>
            <a:gd name="adj2" fmla="val 25000"/>
          </a:avLst>
        </a:prstGeom>
        <a:solidFill>
          <a:schemeClr val="accent2">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AC89DD-8802-4E9D-9D1A-93DF1C046229}">
      <dsp:nvSpPr>
        <dsp:cNvPr id="0" name=""/>
        <dsp:cNvSpPr/>
      </dsp:nvSpPr>
      <dsp:spPr>
        <a:xfrm>
          <a:off x="137610" y="3929091"/>
          <a:ext cx="187163" cy="187163"/>
        </a:xfrm>
        <a:prstGeom prst="ellipse">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EFC58A-41C3-49D8-9B89-A2E4D1C9D411}">
      <dsp:nvSpPr>
        <dsp:cNvPr id="0" name=""/>
        <dsp:cNvSpPr/>
      </dsp:nvSpPr>
      <dsp:spPr>
        <a:xfrm>
          <a:off x="285745" y="4214841"/>
          <a:ext cx="2362289" cy="883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174" tIns="0" rIns="0" bIns="0" numCol="1" spcCol="1270" anchor="t" anchorCtr="0">
          <a:noAutofit/>
        </a:bodyPr>
        <a:lstStyle/>
        <a:p>
          <a:pPr lvl="0" algn="l" defTabSz="1422400" rtl="0">
            <a:lnSpc>
              <a:spcPct val="90000"/>
            </a:lnSpc>
            <a:spcBef>
              <a:spcPct val="0"/>
            </a:spcBef>
            <a:spcAft>
              <a:spcPct val="35000"/>
            </a:spcAft>
          </a:pPr>
          <a:r>
            <a:rPr lang="ru-RU" sz="3200" kern="1200" dirty="0" smtClean="0">
              <a:solidFill>
                <a:srgbClr val="C00000"/>
              </a:solidFill>
              <a:latin typeface="Arial Black" pitchFamily="34" charset="0"/>
            </a:rPr>
            <a:t>Разбег</a:t>
          </a:r>
          <a:r>
            <a:rPr lang="ru-RU" sz="1800" kern="1200" dirty="0" smtClean="0"/>
            <a:t>.</a:t>
          </a:r>
          <a:endParaRPr lang="ru-RU" sz="1800" kern="1200" dirty="0"/>
        </a:p>
      </dsp:txBody>
      <dsp:txXfrm>
        <a:off x="285745" y="4214841"/>
        <a:ext cx="2362289" cy="883467"/>
      </dsp:txXfrm>
    </dsp:sp>
    <dsp:sp modelId="{B7F1386F-F10B-4F7C-B551-FCC96A8FBB20}">
      <dsp:nvSpPr>
        <dsp:cNvPr id="0" name=""/>
        <dsp:cNvSpPr/>
      </dsp:nvSpPr>
      <dsp:spPr>
        <a:xfrm>
          <a:off x="1280618" y="2928959"/>
          <a:ext cx="325502" cy="325502"/>
        </a:xfrm>
        <a:prstGeom prst="ellipse">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FCE6C0-A754-43ED-87A7-D158A4B5F68A}">
      <dsp:nvSpPr>
        <dsp:cNvPr id="0" name=""/>
        <dsp:cNvSpPr/>
      </dsp:nvSpPr>
      <dsp:spPr>
        <a:xfrm>
          <a:off x="1500192" y="3143274"/>
          <a:ext cx="3405280" cy="1332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477" tIns="0" rIns="0" bIns="0" numCol="1" spcCol="1270" anchor="t" anchorCtr="0">
          <a:noAutofit/>
        </a:bodyPr>
        <a:lstStyle/>
        <a:p>
          <a:pPr lvl="0" algn="l" defTabSz="1377950" rtl="0">
            <a:lnSpc>
              <a:spcPct val="90000"/>
            </a:lnSpc>
            <a:spcBef>
              <a:spcPct val="0"/>
            </a:spcBef>
            <a:spcAft>
              <a:spcPct val="35000"/>
            </a:spcAft>
          </a:pPr>
          <a:r>
            <a:rPr lang="ru-RU" sz="3100" kern="1200" dirty="0" smtClean="0">
              <a:solidFill>
                <a:srgbClr val="00B050"/>
              </a:solidFill>
              <a:latin typeface="Arial Black" pitchFamily="34" charset="0"/>
            </a:rPr>
            <a:t>Отталкивание</a:t>
          </a:r>
          <a:r>
            <a:rPr lang="ru-RU" sz="3100" kern="1200" dirty="0" smtClean="0">
              <a:solidFill>
                <a:srgbClr val="00B050"/>
              </a:solidFill>
            </a:rPr>
            <a:t>. </a:t>
          </a:r>
          <a:endParaRPr lang="ru-RU" sz="3100" kern="1200" dirty="0">
            <a:solidFill>
              <a:srgbClr val="00B050"/>
            </a:solidFill>
          </a:endParaRPr>
        </a:p>
      </dsp:txBody>
      <dsp:txXfrm>
        <a:off x="1500192" y="3143274"/>
        <a:ext cx="3405280" cy="1332909"/>
      </dsp:txXfrm>
    </dsp:sp>
    <dsp:sp modelId="{85244545-83BD-4A0D-9D94-E1F7145B1F3F}">
      <dsp:nvSpPr>
        <dsp:cNvPr id="0" name=""/>
        <dsp:cNvSpPr/>
      </dsp:nvSpPr>
      <dsp:spPr>
        <a:xfrm>
          <a:off x="3852384" y="1714513"/>
          <a:ext cx="431290" cy="431290"/>
        </a:xfrm>
        <a:prstGeom prst="ellipse">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73F47E-A8BE-4252-8561-9D406AF91C02}">
      <dsp:nvSpPr>
        <dsp:cNvPr id="0" name=""/>
        <dsp:cNvSpPr/>
      </dsp:nvSpPr>
      <dsp:spPr>
        <a:xfrm>
          <a:off x="285751" y="2071717"/>
          <a:ext cx="7838131" cy="3192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532" tIns="0" rIns="0" bIns="0" numCol="1" spcCol="1270" anchor="t" anchorCtr="0">
          <a:noAutofit/>
        </a:bodyPr>
        <a:lstStyle/>
        <a:p>
          <a:pPr lvl="0" algn="l" defTabSz="1244600" rtl="0">
            <a:lnSpc>
              <a:spcPct val="90000"/>
            </a:lnSpc>
            <a:spcBef>
              <a:spcPct val="0"/>
            </a:spcBef>
            <a:spcAft>
              <a:spcPct val="35000"/>
            </a:spcAft>
          </a:pPr>
          <a:r>
            <a:rPr lang="ru-RU" sz="2800" kern="1200" dirty="0" smtClean="0">
              <a:solidFill>
                <a:srgbClr val="7030A0"/>
              </a:solidFill>
              <a:latin typeface="Arial Black" pitchFamily="34" charset="0"/>
            </a:rPr>
            <a:t>Движение</a:t>
          </a:r>
          <a:r>
            <a:rPr lang="ru-RU" sz="2000" kern="1200" dirty="0" smtClean="0">
              <a:solidFill>
                <a:srgbClr val="7030A0"/>
              </a:solidFill>
            </a:rPr>
            <a:t> </a:t>
          </a:r>
          <a:r>
            <a:rPr lang="ru-RU" sz="2800" kern="1200" dirty="0" smtClean="0">
              <a:solidFill>
                <a:srgbClr val="7030A0"/>
              </a:solidFill>
              <a:latin typeface="Arial Black" pitchFamily="34" charset="0"/>
            </a:rPr>
            <a:t>прыгуна в полете</a:t>
          </a:r>
          <a:r>
            <a:rPr lang="ru-RU" sz="1800" kern="1200" dirty="0" smtClean="0">
              <a:solidFill>
                <a:srgbClr val="7030A0"/>
              </a:solidFill>
            </a:rPr>
            <a:t>. </a:t>
          </a:r>
          <a:endParaRPr lang="ru-RU" sz="1800" kern="1200" dirty="0">
            <a:solidFill>
              <a:srgbClr val="7030A0"/>
            </a:solidFill>
          </a:endParaRPr>
        </a:p>
      </dsp:txBody>
      <dsp:txXfrm>
        <a:off x="285751" y="2071717"/>
        <a:ext cx="7838131" cy="3192351"/>
      </dsp:txXfrm>
    </dsp:sp>
    <dsp:sp modelId="{4F8884BF-73D0-47AD-9E5E-C015C57A9007}">
      <dsp:nvSpPr>
        <dsp:cNvPr id="0" name=""/>
        <dsp:cNvSpPr/>
      </dsp:nvSpPr>
      <dsp:spPr>
        <a:xfrm>
          <a:off x="6500861" y="1071573"/>
          <a:ext cx="577766" cy="577766"/>
        </a:xfrm>
        <a:prstGeom prst="ellipse">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DCF6C9-5832-4489-A420-99B1C7D922B6}">
      <dsp:nvSpPr>
        <dsp:cNvPr id="0" name=""/>
        <dsp:cNvSpPr/>
      </dsp:nvSpPr>
      <dsp:spPr>
        <a:xfrm>
          <a:off x="1357330" y="642933"/>
          <a:ext cx="7623136" cy="4467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6146" tIns="0" rIns="0" bIns="0" numCol="1" spcCol="1270" anchor="t" anchorCtr="0">
          <a:noAutofit/>
        </a:bodyPr>
        <a:lstStyle/>
        <a:p>
          <a:pPr lvl="0" algn="l" defTabSz="1244600" rtl="0">
            <a:lnSpc>
              <a:spcPct val="90000"/>
            </a:lnSpc>
            <a:spcBef>
              <a:spcPct val="0"/>
            </a:spcBef>
            <a:spcAft>
              <a:spcPct val="35000"/>
            </a:spcAft>
          </a:pPr>
          <a:r>
            <a:rPr lang="ru-RU" sz="2800" kern="1200" dirty="0" smtClean="0">
              <a:latin typeface="Arial Black" pitchFamily="34" charset="0"/>
            </a:rPr>
            <a:t>Группировка и приземление прыгуна.</a:t>
          </a:r>
          <a:endParaRPr lang="ru-RU" sz="2800" kern="1200" dirty="0">
            <a:latin typeface="Arial Black" pitchFamily="34" charset="0"/>
          </a:endParaRPr>
        </a:p>
      </dsp:txBody>
      <dsp:txXfrm>
        <a:off x="1357330" y="642933"/>
        <a:ext cx="7623136" cy="4467719"/>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B44EA1-5EA3-4AEC-B21C-CF603E39A9FC}" type="datetimeFigureOut">
              <a:rPr lang="ru-RU" smtClean="0"/>
              <a:pPr/>
              <a:t>24.07.2009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3BD08E-5E08-4833-9996-36C534568C2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B3BD08E-5E08-4833-9996-36C534568C23}" type="slidenum">
              <a:rPr lang="ru-RU" smtClean="0"/>
              <a:pPr/>
              <a:t>15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43D209E-9FC2-44E9-8756-FD21E39B65EF}" type="datetime1">
              <a:rPr lang="ru-RU" smtClean="0"/>
              <a:pPr/>
              <a:t>24.07.2009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AEE150-F342-418D-8459-3BE1B75FD1C3}" type="slidenum">
              <a:rPr lang="ru-RU" smtClean="0"/>
              <a:pPr/>
              <a:t>‹#›</a:t>
            </a:fld>
            <a:endParaRPr lang="ru-RU"/>
          </a:p>
        </p:txBody>
      </p:sp>
    </p:spTree>
  </p:cSld>
  <p:clrMapOvr>
    <a:masterClrMapping/>
  </p:clrMapOvr>
  <p:transition>
    <p:wipe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D87DAF4-70FE-47E4-BB93-8DF3F68258BB}" type="datetime1">
              <a:rPr lang="ru-RU" smtClean="0"/>
              <a:pPr/>
              <a:t>24.07.2009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AEE150-F342-418D-8459-3BE1B75FD1C3}" type="slidenum">
              <a:rPr lang="ru-RU" smtClean="0"/>
              <a:pPr/>
              <a:t>‹#›</a:t>
            </a:fld>
            <a:endParaRPr lang="ru-RU"/>
          </a:p>
        </p:txBody>
      </p:sp>
    </p:spTree>
  </p:cSld>
  <p:clrMapOvr>
    <a:masterClrMapping/>
  </p:clrMapOvr>
  <p:transition>
    <p:wipe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B9DFC92-BAC6-43EF-9185-6E9FAC395CD7}" type="datetime1">
              <a:rPr lang="ru-RU" smtClean="0"/>
              <a:pPr/>
              <a:t>24.07.2009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AEE150-F342-418D-8459-3BE1B75FD1C3}" type="slidenum">
              <a:rPr lang="ru-RU" smtClean="0"/>
              <a:pPr/>
              <a:t>‹#›</a:t>
            </a:fld>
            <a:endParaRPr lang="ru-RU"/>
          </a:p>
        </p:txBody>
      </p:sp>
    </p:spTree>
  </p:cSld>
  <p:clrMapOvr>
    <a:masterClrMapping/>
  </p:clrMapOvr>
  <p:transition>
    <p:wipe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03D32EF-B4CB-4088-B626-1D0155DFC738}" type="datetime1">
              <a:rPr lang="ru-RU" smtClean="0"/>
              <a:pPr/>
              <a:t>24.07.2009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AEE150-F342-418D-8459-3BE1B75FD1C3}" type="slidenum">
              <a:rPr lang="ru-RU" smtClean="0"/>
              <a:pPr/>
              <a:t>‹#›</a:t>
            </a:fld>
            <a:endParaRPr lang="ru-RU"/>
          </a:p>
        </p:txBody>
      </p:sp>
    </p:spTree>
  </p:cSld>
  <p:clrMapOvr>
    <a:masterClrMapping/>
  </p:clrMapOvr>
  <p:transition>
    <p:wipe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3DC281B-1091-4987-BB03-2B8A3F0D2987}" type="datetime1">
              <a:rPr lang="ru-RU" smtClean="0"/>
              <a:pPr/>
              <a:t>24.07.2009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AEE150-F342-418D-8459-3BE1B75FD1C3}" type="slidenum">
              <a:rPr lang="ru-RU" smtClean="0"/>
              <a:pPr/>
              <a:t>‹#›</a:t>
            </a:fld>
            <a:endParaRPr lang="ru-RU"/>
          </a:p>
        </p:txBody>
      </p:sp>
    </p:spTree>
  </p:cSld>
  <p:clrMapOvr>
    <a:masterClrMapping/>
  </p:clrMapOvr>
  <p:transition>
    <p:wipe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38DB628-D0B7-48D1-9A10-D4B2E5C0C48D}" type="datetime1">
              <a:rPr lang="ru-RU" smtClean="0"/>
              <a:pPr/>
              <a:t>24.07.2009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EAEE150-F342-418D-8459-3BE1B75FD1C3}" type="slidenum">
              <a:rPr lang="ru-RU" smtClean="0"/>
              <a:pPr/>
              <a:t>‹#›</a:t>
            </a:fld>
            <a:endParaRPr lang="ru-RU"/>
          </a:p>
        </p:txBody>
      </p:sp>
    </p:spTree>
  </p:cSld>
  <p:clrMapOvr>
    <a:masterClrMapping/>
  </p:clrMapOvr>
  <p:transition>
    <p:wipe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4034EC9-0CBE-454F-B1A7-55255403D690}" type="datetime1">
              <a:rPr lang="ru-RU" smtClean="0"/>
              <a:pPr/>
              <a:t>24.07.2009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EAEE150-F342-418D-8459-3BE1B75FD1C3}" type="slidenum">
              <a:rPr lang="ru-RU" smtClean="0"/>
              <a:pPr/>
              <a:t>‹#›</a:t>
            </a:fld>
            <a:endParaRPr lang="ru-RU"/>
          </a:p>
        </p:txBody>
      </p:sp>
    </p:spTree>
  </p:cSld>
  <p:clrMapOvr>
    <a:masterClrMapping/>
  </p:clrMapOvr>
  <p:transition>
    <p:wipe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36DEC09-5A85-4984-A12E-D8793CCF8FD4}" type="datetime1">
              <a:rPr lang="ru-RU" smtClean="0"/>
              <a:pPr/>
              <a:t>24.07.2009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EAEE150-F342-418D-8459-3BE1B75FD1C3}" type="slidenum">
              <a:rPr lang="ru-RU" smtClean="0"/>
              <a:pPr/>
              <a:t>‹#›</a:t>
            </a:fld>
            <a:endParaRPr lang="ru-RU"/>
          </a:p>
        </p:txBody>
      </p:sp>
    </p:spTree>
  </p:cSld>
  <p:clrMapOvr>
    <a:masterClrMapping/>
  </p:clrMapOvr>
  <p:transition>
    <p:wipe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94E5264-E187-4E18-9FF9-01D57DF58EE3}" type="datetime1">
              <a:rPr lang="ru-RU" smtClean="0"/>
              <a:pPr/>
              <a:t>24.07.2009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EAEE150-F342-418D-8459-3BE1B75FD1C3}" type="slidenum">
              <a:rPr lang="ru-RU" smtClean="0"/>
              <a:pPr/>
              <a:t>‹#›</a:t>
            </a:fld>
            <a:endParaRPr lang="ru-RU"/>
          </a:p>
        </p:txBody>
      </p:sp>
    </p:spTree>
  </p:cSld>
  <p:clrMapOvr>
    <a:masterClrMapping/>
  </p:clrMapOvr>
  <p:transition>
    <p:wipe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81E015A-7E4A-427D-AB21-F54453620AE3}" type="datetime1">
              <a:rPr lang="ru-RU" smtClean="0"/>
              <a:pPr/>
              <a:t>24.07.2009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EAEE150-F342-418D-8459-3BE1B75FD1C3}" type="slidenum">
              <a:rPr lang="ru-RU" smtClean="0"/>
              <a:pPr/>
              <a:t>‹#›</a:t>
            </a:fld>
            <a:endParaRPr lang="ru-RU"/>
          </a:p>
        </p:txBody>
      </p:sp>
    </p:spTree>
  </p:cSld>
  <p:clrMapOvr>
    <a:masterClrMapping/>
  </p:clrMapOvr>
  <p:transition>
    <p:wipe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7C0E212-77D4-432F-B843-1EFEE48E08E5}" type="datetime1">
              <a:rPr lang="ru-RU" smtClean="0"/>
              <a:pPr/>
              <a:t>24.07.2009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EAEE150-F342-418D-8459-3BE1B75FD1C3}" type="slidenum">
              <a:rPr lang="ru-RU" smtClean="0"/>
              <a:pPr/>
              <a:t>‹#›</a:t>
            </a:fld>
            <a:endParaRPr lang="ru-RU"/>
          </a:p>
        </p:txBody>
      </p:sp>
    </p:spTree>
  </p:cSld>
  <p:clrMapOvr>
    <a:masterClrMapping/>
  </p:clrMapOvr>
  <p:transition>
    <p:wipe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24B9E5-0B9A-4D68-9955-276C98188548}" type="datetime1">
              <a:rPr lang="ru-RU" smtClean="0"/>
              <a:pPr/>
              <a:t>24.07.2009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AEE150-F342-418D-8459-3BE1B75FD1C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wipe dir="u"/>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slide" Target="slide2.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gi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slide" Target="slide2.xml"/></Relationships>
</file>

<file path=ppt/slides/_rels/slide16.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file:///C:\Documents%20and%20Settings\Admin\&#1056;&#1072;&#1073;&#1086;&#1095;&#1080;&#1081;%20&#1089;&#1090;&#1086;&#1083;\media\image2.jpeg" TargetMode="External"/><Relationship Id="rId2" Type="http://schemas.openxmlformats.org/officeDocument/2006/relationships/image" Target="../media/image15.jpeg"/><Relationship Id="rId1" Type="http://schemas.openxmlformats.org/officeDocument/2006/relationships/slideLayout" Target="../slideLayouts/slideLayout9.xml"/><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18.xml"/><Relationship Id="rId4" Type="http://schemas.openxmlformats.org/officeDocument/2006/relationships/slide" Target="slide11.xml"/></Relationships>
</file>

<file path=ppt/slides/_rels/slide2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6.xml"/><Relationship Id="rId5" Type="http://schemas.openxmlformats.org/officeDocument/2006/relationships/slide" Target="slide2.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6.xml"/><Relationship Id="rId5" Type="http://schemas.openxmlformats.org/officeDocument/2006/relationships/slide" Target="slide2.xml"/><Relationship Id="rId4" Type="http://schemas.openxmlformats.org/officeDocument/2006/relationships/image" Target="../media/image21.gif"/></Relationships>
</file>

<file path=ppt/slides/_rels/slide2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8.jpeg"/><Relationship Id="rId1" Type="http://schemas.openxmlformats.org/officeDocument/2006/relationships/slideLayout" Target="../slideLayouts/slideLayout9.xml"/><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357158" y="285728"/>
            <a:ext cx="8501122" cy="3571900"/>
          </a:xfrm>
          <a:ln/>
        </p:spPr>
        <p:style>
          <a:lnRef idx="0">
            <a:schemeClr val="accent1"/>
          </a:lnRef>
          <a:fillRef idx="3">
            <a:schemeClr val="accent1"/>
          </a:fillRef>
          <a:effectRef idx="3">
            <a:schemeClr val="accent1"/>
          </a:effectRef>
          <a:fontRef idx="minor">
            <a:schemeClr val="lt1"/>
          </a:fontRef>
        </p:style>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sz="600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itchFamily="34" charset="0"/>
              </a:rPr>
              <a:t>Техника выполнения   прыжка в длину</a:t>
            </a:r>
            <a:endParaRPr lang="ru-RU" sz="60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itchFamily="34" charset="0"/>
            </a:endParaRPr>
          </a:p>
        </p:txBody>
      </p:sp>
      <p:pic>
        <p:nvPicPr>
          <p:cNvPr id="1026" name="Picture 2"/>
          <p:cNvPicPr>
            <a:picLocks noGrp="1" noChangeAspect="1" noChangeArrowheads="1" noCrop="1"/>
          </p:cNvPicPr>
          <p:nvPr>
            <p:ph type="pic" idx="1"/>
          </p:nvPr>
        </p:nvPicPr>
        <p:blipFill>
          <a:blip r:embed="rId2" cstate="print">
            <a:lum contrast="40000"/>
          </a:blip>
          <a:srcRect l="901" r="901"/>
          <a:stretch>
            <a:fillRect/>
          </a:stretch>
        </p:blipFill>
        <p:spPr bwMode="auto">
          <a:xfrm>
            <a:off x="5929322" y="4179098"/>
            <a:ext cx="2643206" cy="2303876"/>
          </a:xfrm>
          <a:prstGeom prst="rect">
            <a:avLst/>
          </a:prstGeom>
          <a:noFill/>
          <a:ln w="9525">
            <a:noFill/>
            <a:miter lim="800000"/>
            <a:headEnd/>
            <a:tailEnd/>
          </a:ln>
        </p:spPr>
      </p:pic>
      <p:sp>
        <p:nvSpPr>
          <p:cNvPr id="8" name="Текст 7"/>
          <p:cNvSpPr>
            <a:spLocks noGrp="1"/>
          </p:cNvSpPr>
          <p:nvPr>
            <p:ph type="body" sz="half" idx="2"/>
          </p:nvPr>
        </p:nvSpPr>
        <p:spPr>
          <a:xfrm>
            <a:off x="571472" y="4357694"/>
            <a:ext cx="6000792" cy="192024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a typeface="Arial Unicode MS" pitchFamily="34" charset="-128"/>
                <a:cs typeface="Arial Unicode MS" pitchFamily="34" charset="-128"/>
              </a:rPr>
              <a:t>Составила : </a:t>
            </a:r>
          </a:p>
          <a:p>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a typeface="Arial Unicode MS" pitchFamily="34" charset="-128"/>
                <a:cs typeface="Arial Unicode MS" pitchFamily="34" charset="-128"/>
              </a:rPr>
              <a:t>учитель физической </a:t>
            </a:r>
            <a:r>
              <a:rPr lang="ru-RU" sz="24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a typeface="Arial Unicode MS" pitchFamily="34" charset="-128"/>
                <a:cs typeface="Arial Unicode MS" pitchFamily="34" charset="-128"/>
              </a:rPr>
              <a:t>культуры </a:t>
            </a:r>
            <a:r>
              <a:rPr lang="ru-RU" sz="24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a typeface="Arial Unicode MS" pitchFamily="34" charset="-128"/>
                <a:cs typeface="Arial Unicode MS" pitchFamily="34" charset="-128"/>
              </a:rPr>
              <a:t>МКОУ </a:t>
            </a: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a typeface="Arial Unicode MS" pitchFamily="34" charset="-128"/>
                <a:cs typeface="Arial Unicode MS" pitchFamily="34" charset="-128"/>
              </a:rPr>
              <a:t>« Тургеневская СОШ»</a:t>
            </a:r>
          </a:p>
          <a:p>
            <a:r>
              <a:rPr lang="ru-RU"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a typeface="Arial Unicode MS" pitchFamily="34" charset="-128"/>
                <a:cs typeface="Arial Unicode MS" pitchFamily="34" charset="-128"/>
              </a:rPr>
              <a:t>Любомудрова</a:t>
            </a: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a typeface="Arial Unicode MS" pitchFamily="34" charset="-128"/>
                <a:cs typeface="Arial Unicode MS" pitchFamily="34" charset="-128"/>
              </a:rPr>
              <a:t> Светлана  Николаевна</a:t>
            </a:r>
            <a:endParaRPr lang="ru-RU"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a typeface="Arial Unicode MS" pitchFamily="34" charset="-128"/>
              <a:cs typeface="Arial Unicode MS" pitchFamily="34" charset="-128"/>
            </a:endParaRPr>
          </a:p>
        </p:txBody>
      </p:sp>
      <p:sp>
        <p:nvSpPr>
          <p:cNvPr id="11" name="Номер слайда 10"/>
          <p:cNvSpPr>
            <a:spLocks noGrp="1"/>
          </p:cNvSpPr>
          <p:nvPr>
            <p:ph type="sldNum" sz="quarter" idx="12"/>
          </p:nvPr>
        </p:nvSpPr>
        <p:spPr/>
        <p:txBody>
          <a:bodyPr/>
          <a:lstStyle/>
          <a:p>
            <a:fld id="{9EAEE150-F342-418D-8459-3BE1B75FD1C3}" type="slidenum">
              <a:rPr lang="ru-RU" smtClean="0"/>
              <a:pPr/>
              <a:t>1</a:t>
            </a:fld>
            <a:endParaRPr lang="ru-RU" dirty="0"/>
          </a:p>
        </p:txBody>
      </p:sp>
    </p:spTree>
  </p:cSld>
  <p:clrMapOvr>
    <a:masterClrMapping/>
  </p:clrMapOvr>
  <p:transition>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1538" y="214291"/>
            <a:ext cx="7423175" cy="1000131"/>
          </a:xfrm>
        </p:spPr>
        <p:txBody>
          <a:bodyPr/>
          <a:lstStyle/>
          <a:p>
            <a:r>
              <a:rPr lang="ru-RU" dirty="0">
                <a:latin typeface="Constantia" pitchFamily="18" charset="0"/>
              </a:rPr>
              <a:t> Фазы прыжка</a:t>
            </a:r>
            <a:endParaRPr lang="ru-RU" dirty="0"/>
          </a:p>
        </p:txBody>
      </p:sp>
      <p:graphicFrame>
        <p:nvGraphicFramePr>
          <p:cNvPr id="4" name="Схема 3"/>
          <p:cNvGraphicFramePr/>
          <p:nvPr/>
        </p:nvGraphicFramePr>
        <p:xfrm>
          <a:off x="571472" y="642918"/>
          <a:ext cx="8137554" cy="5572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Номер слайда 4"/>
          <p:cNvSpPr>
            <a:spLocks noGrp="1"/>
          </p:cNvSpPr>
          <p:nvPr>
            <p:ph type="sldNum" sz="quarter" idx="12"/>
          </p:nvPr>
        </p:nvSpPr>
        <p:spPr/>
        <p:txBody>
          <a:bodyPr/>
          <a:lstStyle/>
          <a:p>
            <a:fld id="{9EAEE150-F342-418D-8459-3BE1B75FD1C3}" type="slidenum">
              <a:rPr lang="ru-RU" smtClean="0"/>
              <a:pPr/>
              <a:t>10</a:t>
            </a:fld>
            <a:endParaRPr lang="ru-RU"/>
          </a:p>
        </p:txBody>
      </p:sp>
      <p:sp>
        <p:nvSpPr>
          <p:cNvPr id="6" name="Управляющая кнопка: домой 5">
            <a:hlinkClick r:id="rId7" action="ppaction://hlinksldjump" highlightClick="1"/>
          </p:cNvPr>
          <p:cNvSpPr/>
          <p:nvPr/>
        </p:nvSpPr>
        <p:spPr>
          <a:xfrm>
            <a:off x="7143768" y="5857892"/>
            <a:ext cx="714380" cy="642942"/>
          </a:xfrm>
          <a:prstGeom prst="actionButtonHom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spTree>
  </p:cSld>
  <p:clrMapOvr>
    <a:masterClrMapping/>
  </p:clrMapOvr>
  <p:transition>
    <p:wipe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57167"/>
            <a:ext cx="7850215" cy="714380"/>
          </a:xfrm>
        </p:spPr>
        <p:txBody>
          <a:bodyPr>
            <a:normAutofit fontScale="90000"/>
          </a:bodyPr>
          <a:lstStyle/>
          <a:p>
            <a:pPr lvl="0" algn="ctr"/>
            <a:r>
              <a:rPr lang="ru-RU" dirty="0" smtClean="0">
                <a:solidFill>
                  <a:sysClr val="windowText" lastClr="000000"/>
                </a:solidFill>
              </a:rPr>
              <a:t>Разбег.</a:t>
            </a:r>
            <a:br>
              <a:rPr lang="ru-RU" dirty="0" smtClean="0">
                <a:solidFill>
                  <a:sysClr val="windowText" lastClr="000000"/>
                </a:solidFill>
              </a:rPr>
            </a:br>
            <a:endParaRPr lang="ru-RU" dirty="0"/>
          </a:p>
        </p:txBody>
      </p:sp>
      <p:sp>
        <p:nvSpPr>
          <p:cNvPr id="3" name="Текст 2"/>
          <p:cNvSpPr>
            <a:spLocks noGrp="1"/>
          </p:cNvSpPr>
          <p:nvPr>
            <p:ph type="body" idx="1"/>
          </p:nvPr>
        </p:nvSpPr>
        <p:spPr>
          <a:xfrm>
            <a:off x="722313" y="1500174"/>
            <a:ext cx="5921389" cy="4643469"/>
          </a:xfrm>
        </p:spPr>
        <p:txBody>
          <a:bodyPr>
            <a:normAutofit/>
          </a:bodyPr>
          <a:lstStyle/>
          <a:p>
            <a:r>
              <a:rPr lang="ru-RU" sz="2800" dirty="0">
                <a:solidFill>
                  <a:schemeClr val="tx1"/>
                </a:solidFill>
              </a:rPr>
              <a:t>Самая основная задача в разбеге заключается в достижении наивысшей горизонтальной скорости прыгуна к моменту постановки его ноги на планку для дальнейшего отталкивания. Успех прыгуна, в прыжках в длину, в большей степени зависит от его способностей к максимальному ускорению на небольшом отрезке в 30-40 метров. </a:t>
            </a:r>
          </a:p>
          <a:p>
            <a:endParaRPr lang="ru-RU" dirty="0"/>
          </a:p>
        </p:txBody>
      </p:sp>
      <p:sp>
        <p:nvSpPr>
          <p:cNvPr id="4" name="Номер слайда 3"/>
          <p:cNvSpPr>
            <a:spLocks noGrp="1"/>
          </p:cNvSpPr>
          <p:nvPr>
            <p:ph type="sldNum" sz="quarter" idx="12"/>
          </p:nvPr>
        </p:nvSpPr>
        <p:spPr/>
        <p:txBody>
          <a:bodyPr/>
          <a:lstStyle/>
          <a:p>
            <a:fld id="{9EAEE150-F342-418D-8459-3BE1B75FD1C3}" type="slidenum">
              <a:rPr lang="ru-RU" smtClean="0"/>
              <a:pPr/>
              <a:t>11</a:t>
            </a:fld>
            <a:endParaRPr lang="ru-RU"/>
          </a:p>
        </p:txBody>
      </p:sp>
      <p:pic>
        <p:nvPicPr>
          <p:cNvPr id="20482" name="Picture 2"/>
          <p:cNvPicPr>
            <a:picLocks noChangeAspect="1" noChangeArrowheads="1" noCrop="1"/>
          </p:cNvPicPr>
          <p:nvPr/>
        </p:nvPicPr>
        <p:blipFill>
          <a:blip r:embed="rId2" cstate="print"/>
          <a:srcRect/>
          <a:stretch>
            <a:fillRect/>
          </a:stretch>
        </p:blipFill>
        <p:spPr bwMode="auto">
          <a:xfrm>
            <a:off x="5214942" y="285728"/>
            <a:ext cx="4357718" cy="4572032"/>
          </a:xfrm>
          <a:prstGeom prst="rect">
            <a:avLst/>
          </a:prstGeom>
          <a:noFill/>
          <a:ln w="9525">
            <a:noFill/>
            <a:miter lim="800000"/>
            <a:headEnd/>
            <a:tailEnd/>
          </a:ln>
        </p:spPr>
      </p:pic>
      <p:sp>
        <p:nvSpPr>
          <p:cNvPr id="6" name="Управляющая кнопка: домой 5">
            <a:hlinkClick r:id="rId3" action="ppaction://hlinksldjump" highlightClick="1"/>
          </p:cNvPr>
          <p:cNvSpPr/>
          <p:nvPr/>
        </p:nvSpPr>
        <p:spPr>
          <a:xfrm>
            <a:off x="7358082" y="5929330"/>
            <a:ext cx="714380" cy="642942"/>
          </a:xfrm>
          <a:prstGeom prst="actionButtonHom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spTree>
  </p:cSld>
  <p:clrMapOvr>
    <a:masterClrMapping/>
  </p:clrMapOvr>
  <p:transition>
    <p:wipe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285729"/>
            <a:ext cx="7772400" cy="1143008"/>
          </a:xfrm>
        </p:spPr>
        <p:txBody>
          <a:bodyPr>
            <a:normAutofit fontScale="90000"/>
          </a:bodyPr>
          <a:lstStyle/>
          <a:p>
            <a:pPr lvl="0" algn="ctr"/>
            <a:r>
              <a:rPr lang="ru-RU" dirty="0" smtClean="0">
                <a:solidFill>
                  <a:sysClr val="windowText" lastClr="000000"/>
                </a:solidFill>
              </a:rPr>
              <a:t>Отталкивание. </a:t>
            </a:r>
            <a:br>
              <a:rPr lang="ru-RU" dirty="0" smtClean="0">
                <a:solidFill>
                  <a:sysClr val="windowText" lastClr="000000"/>
                </a:solidFill>
              </a:rPr>
            </a:br>
            <a:endParaRPr lang="ru-RU" dirty="0"/>
          </a:p>
        </p:txBody>
      </p:sp>
      <p:sp>
        <p:nvSpPr>
          <p:cNvPr id="3" name="Текст 2"/>
          <p:cNvSpPr>
            <a:spLocks noGrp="1"/>
          </p:cNvSpPr>
          <p:nvPr>
            <p:ph type="body" idx="1"/>
          </p:nvPr>
        </p:nvSpPr>
        <p:spPr>
          <a:xfrm>
            <a:off x="4357686" y="1285860"/>
            <a:ext cx="4137026" cy="4572031"/>
          </a:xfrm>
        </p:spPr>
        <p:txBody>
          <a:bodyPr>
            <a:normAutofit/>
          </a:bodyPr>
          <a:lstStyle/>
          <a:p>
            <a:r>
              <a:rPr lang="ru-RU" dirty="0">
                <a:solidFill>
                  <a:schemeClr val="tx1"/>
                </a:solidFill>
                <a:latin typeface="Arial" pitchFamily="34" charset="0"/>
                <a:cs typeface="Arial" pitchFamily="34" charset="0"/>
              </a:rPr>
              <a:t>Во время того, когда прыгун ставит толчковую ногу на брусок для прыжка, носок должен быть взят на себя, ногу в колене следует чуть согнуть она должна быть «заряжена» для резкого и молниеносного отталкивания. Данные действия обеспечат удобную для прыжка постановку ноги на планку, кроме того дадут возможность быстрее и мягче пройти прыгуну вперед</a:t>
            </a:r>
            <a:r>
              <a:rPr lang="ru-RU" dirty="0" smtClean="0">
                <a:solidFill>
                  <a:schemeClr val="tx1"/>
                </a:solidFill>
                <a:latin typeface="Arial" pitchFamily="34" charset="0"/>
                <a:cs typeface="Arial" pitchFamily="34" charset="0"/>
              </a:rPr>
              <a:t>.</a:t>
            </a:r>
            <a:r>
              <a:rPr lang="ru-RU" dirty="0">
                <a:solidFill>
                  <a:schemeClr val="tx1"/>
                </a:solidFill>
              </a:rPr>
              <a:t> Толчок производить на грунте, разбег не более 7-10 шагов.</a:t>
            </a:r>
          </a:p>
          <a:p>
            <a:endParaRPr lang="ru-RU" dirty="0">
              <a:solidFill>
                <a:schemeClr val="tx1"/>
              </a:solidFill>
              <a:latin typeface="Arial" pitchFamily="34" charset="0"/>
              <a:cs typeface="Arial" pitchFamily="34" charset="0"/>
            </a:endParaRPr>
          </a:p>
          <a:p>
            <a:endParaRPr lang="ru-RU" dirty="0"/>
          </a:p>
        </p:txBody>
      </p:sp>
      <p:sp>
        <p:nvSpPr>
          <p:cNvPr id="4" name="Номер слайда 3"/>
          <p:cNvSpPr>
            <a:spLocks noGrp="1"/>
          </p:cNvSpPr>
          <p:nvPr>
            <p:ph type="sldNum" sz="quarter" idx="12"/>
          </p:nvPr>
        </p:nvSpPr>
        <p:spPr/>
        <p:txBody>
          <a:bodyPr/>
          <a:lstStyle/>
          <a:p>
            <a:fld id="{9EAEE150-F342-418D-8459-3BE1B75FD1C3}" type="slidenum">
              <a:rPr lang="ru-RU" smtClean="0"/>
              <a:pPr/>
              <a:t>12</a:t>
            </a:fld>
            <a:endParaRPr lang="ru-RU"/>
          </a:p>
        </p:txBody>
      </p:sp>
      <p:pic>
        <p:nvPicPr>
          <p:cNvPr id="5" name="Рисунок 4"/>
          <p:cNvPicPr/>
          <p:nvPr/>
        </p:nvPicPr>
        <p:blipFill>
          <a:blip r:embed="rId2" cstate="print"/>
          <a:srcRect/>
          <a:stretch>
            <a:fillRect/>
          </a:stretch>
        </p:blipFill>
        <p:spPr bwMode="auto">
          <a:xfrm>
            <a:off x="857225" y="1451086"/>
            <a:ext cx="3357585" cy="4763996"/>
          </a:xfrm>
          <a:prstGeom prst="rect">
            <a:avLst/>
          </a:prstGeom>
          <a:noFill/>
          <a:ln w="9525">
            <a:noFill/>
            <a:miter lim="800000"/>
            <a:headEnd/>
            <a:tailEnd/>
          </a:ln>
        </p:spPr>
      </p:pic>
      <p:sp>
        <p:nvSpPr>
          <p:cNvPr id="6" name="Управляющая кнопка: справка 5">
            <a:hlinkClick r:id="rId3" action="ppaction://hlinksldjump" highlightClick="1"/>
          </p:cNvPr>
          <p:cNvSpPr/>
          <p:nvPr/>
        </p:nvSpPr>
        <p:spPr>
          <a:xfrm>
            <a:off x="7858148" y="4857760"/>
            <a:ext cx="828102" cy="785818"/>
          </a:xfrm>
          <a:prstGeom prst="actionButtonHelp">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7" name="Управляющая кнопка: домой 6">
            <a:hlinkClick r:id="rId4" action="ppaction://hlinksldjump" highlightClick="1"/>
          </p:cNvPr>
          <p:cNvSpPr/>
          <p:nvPr/>
        </p:nvSpPr>
        <p:spPr>
          <a:xfrm>
            <a:off x="6715140" y="5929330"/>
            <a:ext cx="714380" cy="642942"/>
          </a:xfrm>
          <a:prstGeom prst="actionButtonHom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smtClean="0"/>
              <a:t>Заступ </a:t>
            </a:r>
            <a:r>
              <a:rPr lang="ru-RU" dirty="0"/>
              <a:t>в прыжке в длину помогает определить… обычный пластилин. Именно из него делают линию-отметку конца разбега. Если спортсмен заступает, на пластилине остается след. После каждого заступа судьи эту пластилиновую полосу заменяют на новую, нетронутую.</a:t>
            </a:r>
            <a:br>
              <a:rPr lang="ru-RU" dirty="0"/>
            </a:br>
            <a:endParaRPr lang="ru-RU" dirty="0"/>
          </a:p>
        </p:txBody>
      </p:sp>
      <p:sp>
        <p:nvSpPr>
          <p:cNvPr id="3" name="Номер слайда 2"/>
          <p:cNvSpPr>
            <a:spLocks noGrp="1"/>
          </p:cNvSpPr>
          <p:nvPr>
            <p:ph type="sldNum" sz="quarter" idx="12"/>
          </p:nvPr>
        </p:nvSpPr>
        <p:spPr/>
        <p:txBody>
          <a:bodyPr/>
          <a:lstStyle/>
          <a:p>
            <a:fld id="{9EAEE150-F342-418D-8459-3BE1B75FD1C3}" type="slidenum">
              <a:rPr lang="ru-RU" smtClean="0"/>
              <a:pPr/>
              <a:t>13</a:t>
            </a:fld>
            <a:endParaRPr lang="ru-RU"/>
          </a:p>
        </p:txBody>
      </p:sp>
      <p:sp>
        <p:nvSpPr>
          <p:cNvPr id="4" name="Выгнутая вниз стрелка 3">
            <a:hlinkClick r:id="rId2" action="ppaction://hlinksldjump"/>
          </p:cNvPr>
          <p:cNvSpPr/>
          <p:nvPr/>
        </p:nvSpPr>
        <p:spPr>
          <a:xfrm>
            <a:off x="7358082" y="5929330"/>
            <a:ext cx="1143008" cy="500066"/>
          </a:xfrm>
          <a:prstGeom prst="curvedUpArrow">
            <a:avLst/>
          </a:prstGeom>
          <a:solidFill>
            <a:srgbClr val="FF0000"/>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solidFill>
                <a:schemeClr val="tx1"/>
              </a:solidFill>
            </a:endParaRPr>
          </a:p>
        </p:txBody>
      </p:sp>
    </p:spTree>
  </p:cSld>
  <p:clrMapOvr>
    <a:masterClrMapping/>
  </p:clrMapOvr>
  <p:transition>
    <p:wipe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p:nvPr/>
        </p:nvPicPr>
        <p:blipFill>
          <a:blip r:embed="rId2" cstate="print"/>
          <a:srcRect/>
          <a:stretch>
            <a:fillRect/>
          </a:stretch>
        </p:blipFill>
        <p:spPr bwMode="auto">
          <a:xfrm>
            <a:off x="571472" y="2071678"/>
            <a:ext cx="7929618" cy="4572032"/>
          </a:xfrm>
          <a:prstGeom prst="rect">
            <a:avLst/>
          </a:prstGeom>
          <a:noFill/>
          <a:ln w="9525">
            <a:noFill/>
            <a:miter lim="800000"/>
            <a:headEnd/>
            <a:tailEnd/>
          </a:ln>
        </p:spPr>
      </p:pic>
      <p:sp>
        <p:nvSpPr>
          <p:cNvPr id="2" name="Заголовок 1"/>
          <p:cNvSpPr>
            <a:spLocks noGrp="1"/>
          </p:cNvSpPr>
          <p:nvPr>
            <p:ph type="title"/>
          </p:nvPr>
        </p:nvSpPr>
        <p:spPr>
          <a:xfrm>
            <a:off x="722313" y="428605"/>
            <a:ext cx="7772400" cy="1000132"/>
          </a:xfrm>
        </p:spPr>
        <p:txBody>
          <a:bodyPr>
            <a:normAutofit fontScale="90000"/>
          </a:bodyPr>
          <a:lstStyle/>
          <a:p>
            <a:pPr lvl="0"/>
            <a:r>
              <a:rPr lang="ru-RU" dirty="0" smtClean="0">
                <a:solidFill>
                  <a:sysClr val="windowText" lastClr="000000"/>
                </a:solidFill>
              </a:rPr>
              <a:t>Движение прыгуна в полете</a:t>
            </a:r>
            <a:r>
              <a:rPr lang="ru-RU" dirty="0" smtClean="0"/>
              <a:t/>
            </a:r>
            <a:br>
              <a:rPr lang="ru-RU" dirty="0" smtClean="0"/>
            </a:br>
            <a:endParaRPr lang="ru-RU" dirty="0"/>
          </a:p>
        </p:txBody>
      </p:sp>
      <p:sp>
        <p:nvSpPr>
          <p:cNvPr id="3" name="Текст 2"/>
          <p:cNvSpPr>
            <a:spLocks noGrp="1"/>
          </p:cNvSpPr>
          <p:nvPr>
            <p:ph type="body" idx="1"/>
          </p:nvPr>
        </p:nvSpPr>
        <p:spPr>
          <a:xfrm>
            <a:off x="642911" y="1714488"/>
            <a:ext cx="7500990" cy="4500594"/>
          </a:xfrm>
        </p:spPr>
        <p:txBody>
          <a:bodyPr>
            <a:noAutofit/>
          </a:bodyPr>
          <a:lstStyle/>
          <a:p>
            <a:r>
              <a:rPr lang="ru-RU" sz="2800" dirty="0">
                <a:solidFill>
                  <a:schemeClr val="tx1"/>
                </a:solidFill>
                <a:latin typeface="Arial" pitchFamily="34" charset="0"/>
                <a:cs typeface="Arial" pitchFamily="34" charset="0"/>
              </a:rPr>
              <a:t>Главная задача в полете – это сохранить и поддерживать равновесие и занять самое удобное место для дальнейшего максимально далекого выбрасывания ног. Чаще всего, в прыжках в длину с разбега выбирают 3 способа движений прыгуна в полете. Это:</a:t>
            </a:r>
          </a:p>
          <a:p>
            <a:r>
              <a:rPr lang="ru-RU" i="1" dirty="0">
                <a:solidFill>
                  <a:schemeClr val="tx1"/>
                </a:solidFill>
                <a:latin typeface="Arial" pitchFamily="34" charset="0"/>
                <a:cs typeface="Arial" pitchFamily="34" charset="0"/>
              </a:rPr>
              <a:t>Прыжок «прогнувшись</a:t>
            </a:r>
            <a:r>
              <a:rPr lang="ru-RU" i="1" dirty="0" smtClean="0">
                <a:solidFill>
                  <a:schemeClr val="tx1"/>
                </a:solidFill>
                <a:latin typeface="Arial" pitchFamily="34" charset="0"/>
                <a:cs typeface="Arial" pitchFamily="34" charset="0"/>
              </a:rPr>
              <a:t>»</a:t>
            </a:r>
            <a:endParaRPr lang="en-US" i="1" dirty="0" smtClean="0">
              <a:solidFill>
                <a:schemeClr val="tx1"/>
              </a:solidFill>
              <a:latin typeface="Arial" pitchFamily="34" charset="0"/>
              <a:cs typeface="Arial" pitchFamily="34" charset="0"/>
            </a:endParaRPr>
          </a:p>
          <a:p>
            <a:r>
              <a:rPr lang="ru-RU" i="1" dirty="0" smtClean="0">
                <a:solidFill>
                  <a:schemeClr val="tx1"/>
                </a:solidFill>
                <a:latin typeface="Arial" pitchFamily="34" charset="0"/>
                <a:cs typeface="Arial" pitchFamily="34" charset="0"/>
              </a:rPr>
              <a:t> </a:t>
            </a:r>
            <a:r>
              <a:rPr lang="ru-RU" i="1" dirty="0">
                <a:solidFill>
                  <a:schemeClr val="tx1"/>
                </a:solidFill>
                <a:latin typeface="Arial" pitchFamily="34" charset="0"/>
                <a:cs typeface="Arial" pitchFamily="34" charset="0"/>
              </a:rPr>
              <a:t>во время полета.</a:t>
            </a:r>
          </a:p>
          <a:p>
            <a:r>
              <a:rPr lang="ru-RU" i="1" dirty="0">
                <a:solidFill>
                  <a:schemeClr val="tx1"/>
                </a:solidFill>
                <a:latin typeface="Arial" pitchFamily="34" charset="0"/>
                <a:cs typeface="Arial" pitchFamily="34" charset="0"/>
              </a:rPr>
              <a:t>Полет под названием в «шаге»</a:t>
            </a:r>
          </a:p>
          <a:p>
            <a:r>
              <a:rPr lang="ru-RU" i="1" dirty="0">
                <a:solidFill>
                  <a:schemeClr val="tx1"/>
                </a:solidFill>
                <a:latin typeface="Arial" pitchFamily="34" charset="0"/>
                <a:cs typeface="Arial" pitchFamily="34" charset="0"/>
              </a:rPr>
              <a:t>Прыжок с последующим </a:t>
            </a:r>
            <a:endParaRPr lang="en-US" i="1" dirty="0" smtClean="0">
              <a:solidFill>
                <a:schemeClr val="tx1"/>
              </a:solidFill>
              <a:latin typeface="Arial" pitchFamily="34" charset="0"/>
              <a:cs typeface="Arial" pitchFamily="34" charset="0"/>
            </a:endParaRPr>
          </a:p>
          <a:p>
            <a:r>
              <a:rPr lang="ru-RU" i="1" dirty="0" smtClean="0">
                <a:solidFill>
                  <a:schemeClr val="tx1"/>
                </a:solidFill>
                <a:latin typeface="Arial" pitchFamily="34" charset="0"/>
                <a:cs typeface="Arial" pitchFamily="34" charset="0"/>
              </a:rPr>
              <a:t>«</a:t>
            </a:r>
            <a:r>
              <a:rPr lang="ru-RU" i="1" dirty="0">
                <a:solidFill>
                  <a:schemeClr val="tx1"/>
                </a:solidFill>
                <a:latin typeface="Arial" pitchFamily="34" charset="0"/>
                <a:cs typeface="Arial" pitchFamily="34" charset="0"/>
              </a:rPr>
              <a:t>бегом по воздуху» во время полета</a:t>
            </a:r>
            <a:r>
              <a:rPr lang="ru-RU" sz="2800" i="1" dirty="0">
                <a:solidFill>
                  <a:schemeClr val="tx1"/>
                </a:solidFill>
                <a:latin typeface="Arial" pitchFamily="34" charset="0"/>
                <a:cs typeface="Arial" pitchFamily="34" charset="0"/>
              </a:rPr>
              <a:t>.</a:t>
            </a:r>
          </a:p>
        </p:txBody>
      </p:sp>
      <p:sp>
        <p:nvSpPr>
          <p:cNvPr id="4" name="Номер слайда 3"/>
          <p:cNvSpPr>
            <a:spLocks noGrp="1"/>
          </p:cNvSpPr>
          <p:nvPr>
            <p:ph type="sldNum" sz="quarter" idx="12"/>
          </p:nvPr>
        </p:nvSpPr>
        <p:spPr/>
        <p:txBody>
          <a:bodyPr/>
          <a:lstStyle/>
          <a:p>
            <a:fld id="{9EAEE150-F342-418D-8459-3BE1B75FD1C3}" type="slidenum">
              <a:rPr lang="ru-RU" smtClean="0"/>
              <a:pPr/>
              <a:t>14</a:t>
            </a:fld>
            <a:endParaRPr lang="ru-RU"/>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250px-Ida_Marcussen_2007_3"/>
          <p:cNvPicPr>
            <a:picLocks noChangeAspect="1" noChangeArrowheads="1"/>
          </p:cNvPicPr>
          <p:nvPr/>
        </p:nvPicPr>
        <p:blipFill>
          <a:blip r:embed="rId3" cstate="print"/>
          <a:srcRect/>
          <a:stretch>
            <a:fillRect/>
          </a:stretch>
        </p:blipFill>
        <p:spPr bwMode="auto">
          <a:xfrm>
            <a:off x="1428728" y="3081326"/>
            <a:ext cx="6469051" cy="3776674"/>
          </a:xfrm>
          <a:prstGeom prst="rect">
            <a:avLst/>
          </a:prstGeom>
          <a:noFill/>
          <a:ln w="9525">
            <a:noFill/>
            <a:miter lim="800000"/>
            <a:headEnd/>
            <a:tailEnd/>
          </a:ln>
        </p:spPr>
      </p:pic>
      <p:sp>
        <p:nvSpPr>
          <p:cNvPr id="2" name="Заголовок 1"/>
          <p:cNvSpPr>
            <a:spLocks noGrp="1"/>
          </p:cNvSpPr>
          <p:nvPr>
            <p:ph type="title"/>
          </p:nvPr>
        </p:nvSpPr>
        <p:spPr>
          <a:xfrm>
            <a:off x="722313" y="214291"/>
            <a:ext cx="7772400" cy="1357321"/>
          </a:xfrm>
        </p:spPr>
        <p:txBody>
          <a:bodyPr>
            <a:normAutofit fontScale="90000"/>
          </a:bodyPr>
          <a:lstStyle/>
          <a:p>
            <a:pPr lvl="0"/>
            <a:r>
              <a:rPr lang="ru-RU" sz="3600" dirty="0" smtClean="0">
                <a:solidFill>
                  <a:sysClr val="windowText" lastClr="000000"/>
                </a:solidFill>
              </a:rPr>
              <a:t>Группировка и приземление прыгуна в прыжках в длину с разбега.</a:t>
            </a:r>
            <a:r>
              <a:rPr lang="ru-RU" dirty="0" smtClean="0">
                <a:solidFill>
                  <a:sysClr val="windowText" lastClr="000000"/>
                </a:solidFill>
              </a:rPr>
              <a:t/>
            </a:r>
            <a:br>
              <a:rPr lang="ru-RU" dirty="0" smtClean="0">
                <a:solidFill>
                  <a:sysClr val="windowText" lastClr="000000"/>
                </a:solidFill>
              </a:rPr>
            </a:br>
            <a:endParaRPr lang="ru-RU" dirty="0"/>
          </a:p>
        </p:txBody>
      </p:sp>
      <p:sp>
        <p:nvSpPr>
          <p:cNvPr id="3" name="Текст 2"/>
          <p:cNvSpPr>
            <a:spLocks noGrp="1"/>
          </p:cNvSpPr>
          <p:nvPr>
            <p:ph type="body" idx="1"/>
          </p:nvPr>
        </p:nvSpPr>
        <p:spPr>
          <a:xfrm>
            <a:off x="722313" y="1428737"/>
            <a:ext cx="7772400" cy="2571768"/>
          </a:xfrm>
        </p:spPr>
        <p:txBody>
          <a:bodyPr>
            <a:normAutofit/>
          </a:bodyPr>
          <a:lstStyle/>
          <a:p>
            <a:r>
              <a:rPr lang="ru-RU" dirty="0">
                <a:solidFill>
                  <a:schemeClr val="tx1"/>
                </a:solidFill>
                <a:latin typeface="Arial" pitchFamily="34" charset="0"/>
                <a:cs typeface="Arial" pitchFamily="34" charset="0"/>
              </a:rPr>
              <a:t>В случае плохого приземления после прыжка, спортсмен теряет как минимум 10-20 см. В конечных секундах прыжка, прыгун должен вытянуть ноги почти прямо перед тем, как коснуться песка. Ступни должны быть взяты на себя, таз при этом должен проходить низко над песком. Руки следует вытянуть вперед, это способствует удержанию тела прыгуна и предотвратит от падения назад.</a:t>
            </a:r>
          </a:p>
          <a:p>
            <a:endParaRPr lang="ru-RU" dirty="0"/>
          </a:p>
        </p:txBody>
      </p:sp>
      <p:sp>
        <p:nvSpPr>
          <p:cNvPr id="4" name="Номер слайда 3"/>
          <p:cNvSpPr>
            <a:spLocks noGrp="1"/>
          </p:cNvSpPr>
          <p:nvPr>
            <p:ph type="sldNum" sz="quarter" idx="12"/>
          </p:nvPr>
        </p:nvSpPr>
        <p:spPr/>
        <p:txBody>
          <a:bodyPr/>
          <a:lstStyle/>
          <a:p>
            <a:fld id="{9EAEE150-F342-418D-8459-3BE1B75FD1C3}" type="slidenum">
              <a:rPr lang="ru-RU" smtClean="0"/>
              <a:pPr/>
              <a:t>15</a:t>
            </a:fld>
            <a:endParaRPr lang="ru-RU"/>
          </a:p>
        </p:txBody>
      </p:sp>
      <p:sp>
        <p:nvSpPr>
          <p:cNvPr id="6" name="Управляющая кнопка: домой 5">
            <a:hlinkClick r:id="rId4" action="ppaction://hlinksldjump" highlightClick="1"/>
          </p:cNvPr>
          <p:cNvSpPr/>
          <p:nvPr/>
        </p:nvSpPr>
        <p:spPr>
          <a:xfrm>
            <a:off x="8215338" y="5214950"/>
            <a:ext cx="714380" cy="642942"/>
          </a:xfrm>
          <a:prstGeom prst="actionButtonHom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74638"/>
            <a:ext cx="8329642" cy="725470"/>
          </a:xfrm>
        </p:spPr>
        <p:txBody>
          <a:bodyPr>
            <a:normAutofit fontScale="90000"/>
          </a:bodyPr>
          <a:lstStyle/>
          <a:p>
            <a:r>
              <a:rPr lang="ru-RU" dirty="0" smtClean="0"/>
              <a:t>Рекорды и достижения.</a:t>
            </a:r>
            <a:endParaRPr lang="ru-RU" dirty="0"/>
          </a:p>
        </p:txBody>
      </p:sp>
      <p:sp>
        <p:nvSpPr>
          <p:cNvPr id="4" name="Номер слайда 3"/>
          <p:cNvSpPr>
            <a:spLocks noGrp="1"/>
          </p:cNvSpPr>
          <p:nvPr>
            <p:ph type="sldNum" sz="quarter" idx="12"/>
          </p:nvPr>
        </p:nvSpPr>
        <p:spPr/>
        <p:txBody>
          <a:bodyPr/>
          <a:lstStyle/>
          <a:p>
            <a:fld id="{9EAEE150-F342-418D-8459-3BE1B75FD1C3}" type="slidenum">
              <a:rPr lang="ru-RU" smtClean="0"/>
              <a:pPr/>
              <a:t>16</a:t>
            </a:fld>
            <a:endParaRPr lang="ru-RU"/>
          </a:p>
        </p:txBody>
      </p:sp>
      <p:pic>
        <p:nvPicPr>
          <p:cNvPr id="3074" name="Picture 2"/>
          <p:cNvPicPr>
            <a:picLocks noGrp="1" noChangeAspect="1" noChangeArrowheads="1"/>
          </p:cNvPicPr>
          <p:nvPr>
            <p:ph idx="1"/>
          </p:nvPr>
        </p:nvPicPr>
        <p:blipFill>
          <a:blip r:embed="rId2" cstate="print"/>
          <a:srcRect/>
          <a:stretch>
            <a:fillRect/>
          </a:stretch>
        </p:blipFill>
        <p:spPr bwMode="auto">
          <a:xfrm>
            <a:off x="5786446" y="3429000"/>
            <a:ext cx="2463800" cy="2857500"/>
          </a:xfrm>
          <a:prstGeom prst="rect">
            <a:avLst/>
          </a:prstGeom>
          <a:noFill/>
          <a:ln w="9525">
            <a:noFill/>
            <a:miter lim="800000"/>
            <a:headEnd/>
            <a:tailEnd/>
          </a:ln>
          <a:effectLst/>
        </p:spPr>
      </p:pic>
      <p:sp>
        <p:nvSpPr>
          <p:cNvPr id="6" name="Прямоугольник 5"/>
          <p:cNvSpPr/>
          <p:nvPr/>
        </p:nvSpPr>
        <p:spPr>
          <a:xfrm>
            <a:off x="357158" y="1214422"/>
            <a:ext cx="5929354" cy="2246769"/>
          </a:xfrm>
          <a:prstGeom prst="rect">
            <a:avLst/>
          </a:prstGeom>
        </p:spPr>
        <p:txBody>
          <a:bodyPr wrap="square">
            <a:spAutoFit/>
          </a:bodyPr>
          <a:lstStyle/>
          <a:p>
            <a:r>
              <a:rPr lang="ru-RU" sz="2000" dirty="0" smtClean="0">
                <a:latin typeface="Arial" pitchFamily="34" charset="0"/>
                <a:cs typeface="Arial" pitchFamily="34" charset="0"/>
              </a:rPr>
              <a:t>Легендой стал прыжок Боба </a:t>
            </a:r>
            <a:r>
              <a:rPr lang="ru-RU" sz="2000" dirty="0" err="1" smtClean="0">
                <a:latin typeface="Arial" pitchFamily="34" charset="0"/>
                <a:cs typeface="Arial" pitchFamily="34" charset="0"/>
              </a:rPr>
              <a:t>Бимона</a:t>
            </a:r>
            <a:r>
              <a:rPr lang="ru-RU" sz="2000" dirty="0" smtClean="0">
                <a:latin typeface="Arial" pitchFamily="34" charset="0"/>
                <a:cs typeface="Arial" pitchFamily="34" charset="0"/>
              </a:rPr>
              <a:t> на 8,90 метра на Олимпиаде в Мехико (1968). До того неизвестный атлет превзошёл предыдущий рекорд мира сразу на 55 см. Этот рекорд был побит Майком Пауэллом, прыгнувшим в 1991 году на 8,95 м на чемпионате мира в Токио, чей результат остаётся непревзойдённым и поныне.</a:t>
            </a:r>
            <a:endParaRPr lang="ru-RU" sz="2000" dirty="0">
              <a:latin typeface="Arial" pitchFamily="34" charset="0"/>
              <a:cs typeface="Arial" pitchFamily="34" charset="0"/>
            </a:endParaRPr>
          </a:p>
        </p:txBody>
      </p:sp>
      <p:sp>
        <p:nvSpPr>
          <p:cNvPr id="7" name="Прямоугольник 6"/>
          <p:cNvSpPr/>
          <p:nvPr/>
        </p:nvSpPr>
        <p:spPr>
          <a:xfrm>
            <a:off x="785786" y="3643314"/>
            <a:ext cx="4500594" cy="1323439"/>
          </a:xfrm>
          <a:prstGeom prst="rect">
            <a:avLst/>
          </a:prstGeom>
        </p:spPr>
        <p:txBody>
          <a:bodyPr wrap="square">
            <a:spAutoFit/>
          </a:bodyPr>
          <a:lstStyle/>
          <a:p>
            <a:r>
              <a:rPr lang="ru-RU" sz="2000" dirty="0" smtClean="0">
                <a:latin typeface="Arial" pitchFamily="34" charset="0"/>
                <a:cs typeface="Arial" pitchFamily="34" charset="0"/>
              </a:rPr>
              <a:t>Менее титулованный Пауэлл был серебряным призёром Олимпиады 1988 года в Сеуле и имел лучший результат в мире в 1990 году.</a:t>
            </a:r>
            <a:endParaRPr lang="ru-RU" sz="2000" dirty="0">
              <a:latin typeface="Arial" pitchFamily="34" charset="0"/>
              <a:cs typeface="Arial" pitchFamily="34" charset="0"/>
            </a:endParaRPr>
          </a:p>
        </p:txBody>
      </p:sp>
      <p:sp>
        <p:nvSpPr>
          <p:cNvPr id="8" name="Управляющая кнопка: справка 7">
            <a:hlinkClick r:id="rId3" action="ppaction://hlinksldjump" highlightClick="1"/>
          </p:cNvPr>
          <p:cNvSpPr/>
          <p:nvPr/>
        </p:nvSpPr>
        <p:spPr>
          <a:xfrm>
            <a:off x="7215206" y="1785926"/>
            <a:ext cx="828102" cy="500066"/>
          </a:xfrm>
          <a:prstGeom prst="actionButtonHelp">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dirty="0" smtClean="0"/>
              <a:t> </a:t>
            </a:r>
            <a:endParaRPr lang="ru-RU" dirty="0"/>
          </a:p>
        </p:txBody>
      </p:sp>
      <p:sp>
        <p:nvSpPr>
          <p:cNvPr id="9" name="Управляющая кнопка: домой 8">
            <a:hlinkClick r:id="rId4" action="ppaction://hlinksldjump" highlightClick="1"/>
          </p:cNvPr>
          <p:cNvSpPr/>
          <p:nvPr/>
        </p:nvSpPr>
        <p:spPr>
          <a:xfrm>
            <a:off x="571472" y="5643578"/>
            <a:ext cx="714380" cy="642942"/>
          </a:xfrm>
          <a:prstGeom prst="actionButtonHom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 calcmode="lin" valueType="num">
                                      <p:cBhvr>
                                        <p:cTn id="14" dur="2000" fill="hold"/>
                                        <p:tgtEl>
                                          <p:spTgt spid="3074"/>
                                        </p:tgtEl>
                                        <p:attrNameLst>
                                          <p:attrName>ppt_w</p:attrName>
                                        </p:attrNameLst>
                                      </p:cBhvr>
                                      <p:tavLst>
                                        <p:tav tm="0">
                                          <p:val>
                                            <p:fltVal val="0"/>
                                          </p:val>
                                        </p:tav>
                                        <p:tav tm="100000">
                                          <p:val>
                                            <p:strVal val="#ppt_w"/>
                                          </p:val>
                                        </p:tav>
                                      </p:tavLst>
                                    </p:anim>
                                    <p:anim calcmode="lin" valueType="num">
                                      <p:cBhvr>
                                        <p:cTn id="15" dur="2000" fill="hold"/>
                                        <p:tgtEl>
                                          <p:spTgt spid="3074"/>
                                        </p:tgtEl>
                                        <p:attrNameLst>
                                          <p:attrName>ppt_h</p:attrName>
                                        </p:attrNameLst>
                                      </p:cBhvr>
                                      <p:tavLst>
                                        <p:tav tm="0">
                                          <p:val>
                                            <p:fltVal val="0"/>
                                          </p:val>
                                        </p:tav>
                                        <p:tav tm="100000">
                                          <p:val>
                                            <p:strVal val="#ppt_h"/>
                                          </p:val>
                                        </p:tav>
                                      </p:tavLst>
                                    </p:anim>
                                    <p:animEffect transition="in" filter="fade">
                                      <p:cBhvr>
                                        <p:cTn id="16"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just"/>
            <a:r>
              <a:rPr lang="ru-RU" sz="2000" dirty="0" smtClean="0">
                <a:latin typeface="Arial" pitchFamily="34" charset="0"/>
                <a:cs typeface="Arial" pitchFamily="34" charset="0"/>
              </a:rPr>
              <a:t/>
            </a:r>
            <a:br>
              <a:rPr lang="ru-RU" sz="2000" dirty="0" smtClean="0">
                <a:latin typeface="Arial" pitchFamily="34" charset="0"/>
                <a:cs typeface="Arial" pitchFamily="34" charset="0"/>
              </a:rPr>
            </a:br>
            <a:r>
              <a:rPr lang="ru-RU" sz="2000" dirty="0" smtClean="0">
                <a:latin typeface="Arial" pitchFamily="34" charset="0"/>
                <a:cs typeface="Arial" pitchFamily="34" charset="0"/>
              </a:rPr>
              <a:t/>
            </a:r>
            <a:br>
              <a:rPr lang="ru-RU" sz="2000" dirty="0" smtClean="0">
                <a:latin typeface="Arial" pitchFamily="34" charset="0"/>
                <a:cs typeface="Arial" pitchFamily="34" charset="0"/>
              </a:rPr>
            </a:br>
            <a:r>
              <a:rPr lang="ru-RU" sz="2000" dirty="0" smtClean="0">
                <a:latin typeface="Arial" pitchFamily="34" charset="0"/>
                <a:cs typeface="Arial" pitchFamily="34" charset="0"/>
              </a:rPr>
              <a:t/>
            </a:r>
            <a:br>
              <a:rPr lang="ru-RU" sz="2000" dirty="0" smtClean="0">
                <a:latin typeface="Arial" pitchFamily="34" charset="0"/>
                <a:cs typeface="Arial" pitchFamily="34" charset="0"/>
              </a:rPr>
            </a:br>
            <a:r>
              <a:rPr lang="ru-RU" sz="2000" dirty="0" smtClean="0">
                <a:latin typeface="Arial" pitchFamily="34" charset="0"/>
                <a:cs typeface="Arial" pitchFamily="34" charset="0"/>
              </a:rPr>
              <a:t/>
            </a:r>
            <a:br>
              <a:rPr lang="ru-RU" sz="2000" dirty="0" smtClean="0">
                <a:latin typeface="Arial" pitchFamily="34" charset="0"/>
                <a:cs typeface="Arial" pitchFamily="34" charset="0"/>
              </a:rPr>
            </a:br>
            <a:r>
              <a:rPr lang="ru-RU" sz="2000" dirty="0" smtClean="0">
                <a:latin typeface="Arial" pitchFamily="34" charset="0"/>
                <a:cs typeface="Arial" pitchFamily="34" charset="0"/>
              </a:rPr>
              <a:t/>
            </a:r>
            <a:br>
              <a:rPr lang="ru-RU" sz="2000" dirty="0" smtClean="0">
                <a:latin typeface="Arial" pitchFamily="34" charset="0"/>
                <a:cs typeface="Arial" pitchFamily="34" charset="0"/>
              </a:rPr>
            </a:br>
            <a:r>
              <a:rPr lang="ru-RU" sz="2000" dirty="0" smtClean="0">
                <a:latin typeface="Arial" pitchFamily="34" charset="0"/>
                <a:cs typeface="Arial" pitchFamily="34" charset="0"/>
              </a:rPr>
              <a:t/>
            </a:r>
            <a:br>
              <a:rPr lang="ru-RU" sz="2000" dirty="0" smtClean="0">
                <a:latin typeface="Arial" pitchFamily="34" charset="0"/>
                <a:cs typeface="Arial" pitchFamily="34" charset="0"/>
              </a:rPr>
            </a:br>
            <a:r>
              <a:rPr lang="ru-RU" sz="2000" dirty="0" smtClean="0">
                <a:latin typeface="Arial" pitchFamily="34" charset="0"/>
                <a:cs typeface="Arial" pitchFamily="34" charset="0"/>
              </a:rPr>
              <a:t/>
            </a:r>
            <a:br>
              <a:rPr lang="ru-RU" sz="2000" dirty="0" smtClean="0">
                <a:latin typeface="Arial" pitchFamily="34" charset="0"/>
                <a:cs typeface="Arial" pitchFamily="34" charset="0"/>
              </a:rPr>
            </a:br>
            <a:r>
              <a:rPr lang="ru-RU" sz="2000" dirty="0" smtClean="0">
                <a:latin typeface="Arial" pitchFamily="34" charset="0"/>
                <a:cs typeface="Arial" pitchFamily="34" charset="0"/>
              </a:rPr>
              <a:t/>
            </a:r>
            <a:br>
              <a:rPr lang="ru-RU" sz="2000" dirty="0" smtClean="0">
                <a:latin typeface="Arial" pitchFamily="34" charset="0"/>
                <a:cs typeface="Arial" pitchFamily="34" charset="0"/>
              </a:rPr>
            </a:br>
            <a:r>
              <a:rPr lang="ru-RU" sz="2000" dirty="0" smtClean="0">
                <a:latin typeface="Arial" pitchFamily="34" charset="0"/>
                <a:cs typeface="Arial" pitchFamily="34" charset="0"/>
              </a:rPr>
              <a:t/>
            </a:r>
            <a:br>
              <a:rPr lang="ru-RU" sz="2000" dirty="0" smtClean="0">
                <a:latin typeface="Arial" pitchFamily="34" charset="0"/>
                <a:cs typeface="Arial" pitchFamily="34" charset="0"/>
              </a:rPr>
            </a:br>
            <a:r>
              <a:rPr lang="ru-RU" sz="2000" dirty="0" smtClean="0">
                <a:latin typeface="Arial" pitchFamily="34" charset="0"/>
                <a:cs typeface="Arial" pitchFamily="34" charset="0"/>
              </a:rPr>
              <a:t/>
            </a:r>
            <a:br>
              <a:rPr lang="ru-RU" sz="2000" dirty="0" smtClean="0">
                <a:latin typeface="Arial" pitchFamily="34" charset="0"/>
                <a:cs typeface="Arial" pitchFamily="34" charset="0"/>
              </a:rPr>
            </a:br>
            <a:r>
              <a:rPr lang="ru-RU" sz="2000" dirty="0" smtClean="0">
                <a:latin typeface="Arial" pitchFamily="34" charset="0"/>
                <a:cs typeface="Arial" pitchFamily="34" charset="0"/>
              </a:rPr>
              <a:t/>
            </a:r>
            <a:br>
              <a:rPr lang="ru-RU" sz="2000" dirty="0" smtClean="0">
                <a:latin typeface="Arial" pitchFamily="34" charset="0"/>
                <a:cs typeface="Arial" pitchFamily="34" charset="0"/>
              </a:rPr>
            </a:br>
            <a:r>
              <a:rPr lang="ru-RU" sz="2000" dirty="0" smtClean="0">
                <a:latin typeface="Arial" pitchFamily="34" charset="0"/>
                <a:cs typeface="Arial" pitchFamily="34" charset="0"/>
              </a:rPr>
              <a:t/>
            </a:r>
            <a:br>
              <a:rPr lang="ru-RU" sz="2000" dirty="0" smtClean="0">
                <a:latin typeface="Arial" pitchFamily="34" charset="0"/>
                <a:cs typeface="Arial" pitchFamily="34" charset="0"/>
              </a:rPr>
            </a:br>
            <a:r>
              <a:rPr lang="ru-RU" sz="2000" dirty="0" smtClean="0">
                <a:latin typeface="Arial" pitchFamily="34" charset="0"/>
                <a:cs typeface="Arial" pitchFamily="34" charset="0"/>
              </a:rPr>
              <a:t/>
            </a:r>
            <a:br>
              <a:rPr lang="ru-RU" sz="2000" dirty="0" smtClean="0">
                <a:latin typeface="Arial" pitchFamily="34" charset="0"/>
                <a:cs typeface="Arial" pitchFamily="34" charset="0"/>
              </a:rPr>
            </a:br>
            <a:r>
              <a:rPr lang="ru-RU" sz="2000" dirty="0" smtClean="0">
                <a:latin typeface="Arial" pitchFamily="34" charset="0"/>
                <a:cs typeface="Arial" pitchFamily="34" charset="0"/>
              </a:rPr>
              <a:t/>
            </a:r>
            <a:br>
              <a:rPr lang="ru-RU" sz="2000" dirty="0" smtClean="0">
                <a:latin typeface="Arial" pitchFamily="34" charset="0"/>
                <a:cs typeface="Arial" pitchFamily="34" charset="0"/>
              </a:rPr>
            </a:br>
            <a:r>
              <a:rPr lang="ru-RU" sz="2000" dirty="0" smtClean="0">
                <a:latin typeface="Arial" pitchFamily="34" charset="0"/>
                <a:cs typeface="Arial" pitchFamily="34" charset="0"/>
              </a:rPr>
              <a:t/>
            </a:r>
            <a:br>
              <a:rPr lang="ru-RU" sz="2000" dirty="0" smtClean="0">
                <a:latin typeface="Arial" pitchFamily="34" charset="0"/>
                <a:cs typeface="Arial" pitchFamily="34" charset="0"/>
              </a:rPr>
            </a:br>
            <a:r>
              <a:rPr lang="ru-RU" sz="2000" dirty="0" smtClean="0">
                <a:latin typeface="Arial" pitchFamily="34" charset="0"/>
                <a:cs typeface="Arial" pitchFamily="34" charset="0"/>
              </a:rPr>
              <a:t/>
            </a:r>
            <a:br>
              <a:rPr lang="ru-RU" sz="2000" dirty="0" smtClean="0">
                <a:latin typeface="Arial" pitchFamily="34" charset="0"/>
                <a:cs typeface="Arial" pitchFamily="34" charset="0"/>
              </a:rPr>
            </a:br>
            <a:r>
              <a:rPr lang="ru-RU" sz="2000" dirty="0" smtClean="0">
                <a:latin typeface="Arial" pitchFamily="34" charset="0"/>
                <a:cs typeface="Arial" pitchFamily="34" charset="0"/>
              </a:rPr>
              <a:t/>
            </a:r>
            <a:br>
              <a:rPr lang="ru-RU" sz="2000" dirty="0" smtClean="0">
                <a:latin typeface="Arial" pitchFamily="34" charset="0"/>
                <a:cs typeface="Arial" pitchFamily="34" charset="0"/>
              </a:rPr>
            </a:br>
            <a:r>
              <a:rPr lang="ru-RU" sz="2000" dirty="0" smtClean="0">
                <a:latin typeface="Arial" pitchFamily="34" charset="0"/>
                <a:cs typeface="Arial" pitchFamily="34" charset="0"/>
              </a:rPr>
              <a:t/>
            </a:r>
            <a:br>
              <a:rPr lang="ru-RU" sz="2000" dirty="0" smtClean="0">
                <a:latin typeface="Arial" pitchFamily="34" charset="0"/>
                <a:cs typeface="Arial" pitchFamily="34" charset="0"/>
              </a:rPr>
            </a:br>
            <a:r>
              <a:rPr lang="ru-RU" sz="2000" dirty="0" smtClean="0">
                <a:latin typeface="Arial" pitchFamily="34" charset="0"/>
                <a:cs typeface="Arial" pitchFamily="34" charset="0"/>
              </a:rPr>
              <a:t/>
            </a:r>
            <a:br>
              <a:rPr lang="ru-RU" sz="2000" dirty="0" smtClean="0">
                <a:latin typeface="Arial" pitchFamily="34" charset="0"/>
                <a:cs typeface="Arial" pitchFamily="34" charset="0"/>
              </a:rPr>
            </a:br>
            <a:r>
              <a:rPr lang="ru-RU" sz="2000" dirty="0" smtClean="0">
                <a:latin typeface="Arial" pitchFamily="34" charset="0"/>
                <a:cs typeface="Arial" pitchFamily="34" charset="0"/>
              </a:rPr>
              <a:t/>
            </a:r>
            <a:br>
              <a:rPr lang="ru-RU" sz="2000" dirty="0" smtClean="0">
                <a:latin typeface="Arial" pitchFamily="34" charset="0"/>
                <a:cs typeface="Arial" pitchFamily="34" charset="0"/>
              </a:rPr>
            </a:br>
            <a:r>
              <a:rPr lang="ru-RU" sz="2000" dirty="0" smtClean="0">
                <a:latin typeface="Arial" pitchFamily="34" charset="0"/>
                <a:cs typeface="Arial" pitchFamily="34" charset="0"/>
              </a:rPr>
              <a:t/>
            </a:r>
            <a:br>
              <a:rPr lang="ru-RU" sz="2000" dirty="0" smtClean="0">
                <a:latin typeface="Arial" pitchFamily="34" charset="0"/>
                <a:cs typeface="Arial" pitchFamily="34" charset="0"/>
              </a:rPr>
            </a:br>
            <a:r>
              <a:rPr lang="ru-RU" sz="2200" b="1" dirty="0" smtClean="0">
                <a:latin typeface="Book Antiqua" pitchFamily="18" charset="0"/>
                <a:cs typeface="Arial" pitchFamily="34" charset="0"/>
              </a:rPr>
              <a:t>Поскольку попутный ветер может значительно увеличить дальность прыжка, по правилам ИААФ не регистрируются в качестве рекордов результаты, показанные при скорости попутного ветра более 2 м/с. Поэтому лучшие результаты, показанные на соревнованиях, могут превышать официальный мировой рекорд. Самым дальним прыжком в истории лёгкой атлетики является прыжок на 8,99 м Майка Пауэлла (США), совершённый 21 июля 1992 года на соревнованиях в высокогорном посёлке </a:t>
            </a:r>
            <a:r>
              <a:rPr lang="ru-RU" sz="2200" b="1" dirty="0" err="1" smtClean="0">
                <a:latin typeface="Book Antiqua" pitchFamily="18" charset="0"/>
                <a:cs typeface="Arial" pitchFamily="34" charset="0"/>
              </a:rPr>
              <a:t>Сестриере</a:t>
            </a:r>
            <a:r>
              <a:rPr lang="ru-RU" sz="2200" b="1" dirty="0" smtClean="0">
                <a:latin typeface="Book Antiqua" pitchFamily="18" charset="0"/>
                <a:cs typeface="Arial" pitchFamily="34" charset="0"/>
              </a:rPr>
              <a:t> при скорости попутного ветра 4,0 м/с. На этих же соревнованиях </a:t>
            </a:r>
            <a:r>
              <a:rPr lang="ru-RU" sz="2200" b="1" dirty="0" err="1" smtClean="0">
                <a:latin typeface="Book Antiqua" pitchFamily="18" charset="0"/>
                <a:cs typeface="Arial" pitchFamily="34" charset="0"/>
              </a:rPr>
              <a:t>Хайке</a:t>
            </a:r>
            <a:r>
              <a:rPr lang="ru-RU" sz="2200" b="1" dirty="0" smtClean="0">
                <a:latin typeface="Book Antiqua" pitchFamily="18" charset="0"/>
                <a:cs typeface="Arial" pitchFamily="34" charset="0"/>
              </a:rPr>
              <a:t> </a:t>
            </a:r>
            <a:r>
              <a:rPr lang="ru-RU" sz="2200" b="1" dirty="0" err="1" smtClean="0">
                <a:latin typeface="Book Antiqua" pitchFamily="18" charset="0"/>
                <a:cs typeface="Arial" pitchFamily="34" charset="0"/>
              </a:rPr>
              <a:t>Дрекслер</a:t>
            </a:r>
            <a:r>
              <a:rPr lang="ru-RU" sz="2200" b="1" dirty="0" smtClean="0">
                <a:latin typeface="Book Antiqua" pitchFamily="18" charset="0"/>
                <a:cs typeface="Arial" pitchFamily="34" charset="0"/>
              </a:rPr>
              <a:t> (Германия) прыгнула на 7,63 м при скорости попутного ветра 2,1 м/с, установив высшее достижение среди женщин. Следует отметить также прыжок на 8,96 м кубинца Ивана </a:t>
            </a:r>
            <a:r>
              <a:rPr lang="ru-RU" sz="2200" b="1" dirty="0" err="1" smtClean="0">
                <a:latin typeface="Book Antiqua" pitchFamily="18" charset="0"/>
                <a:cs typeface="Arial" pitchFamily="34" charset="0"/>
              </a:rPr>
              <a:t>Педросо</a:t>
            </a:r>
            <a:r>
              <a:rPr lang="ru-RU" sz="2200" b="1" dirty="0" smtClean="0">
                <a:latin typeface="Book Antiqua" pitchFamily="18" charset="0"/>
                <a:cs typeface="Arial" pitchFamily="34" charset="0"/>
              </a:rPr>
              <a:t> 29 июля 1995 года в </a:t>
            </a:r>
            <a:r>
              <a:rPr lang="ru-RU" sz="2200" b="1" dirty="0" err="1" smtClean="0">
                <a:latin typeface="Book Antiqua" pitchFamily="18" charset="0"/>
                <a:cs typeface="Arial" pitchFamily="34" charset="0"/>
              </a:rPr>
              <a:t>Сестриере</a:t>
            </a:r>
            <a:r>
              <a:rPr lang="ru-RU" sz="2200" b="1" dirty="0" smtClean="0">
                <a:latin typeface="Book Antiqua" pitchFamily="18" charset="0"/>
                <a:cs typeface="Arial" pitchFamily="34" charset="0"/>
              </a:rPr>
              <a:t>, когда измеренная скорость ветра составила 1,2 м/с, однако результат этого замера был признан ошибочным.</a:t>
            </a:r>
            <a:r>
              <a:rPr lang="ru-RU" sz="2200" b="1" dirty="0" smtClean="0">
                <a:latin typeface="Book Antiqua" pitchFamily="18" charset="0"/>
              </a:rPr>
              <a:t/>
            </a:r>
            <a:br>
              <a:rPr lang="ru-RU" sz="2200" b="1" dirty="0" smtClean="0">
                <a:latin typeface="Book Antiqua" pitchFamily="18" charset="0"/>
              </a:rPr>
            </a:br>
            <a:r>
              <a:rPr lang="en-US" sz="2200" b="1" dirty="0" smtClean="0">
                <a:latin typeface="Book Antiqua" pitchFamily="18" charset="0"/>
              </a:rPr>
              <a:t> </a:t>
            </a:r>
            <a:r>
              <a:rPr lang="ru-RU" dirty="0" smtClean="0"/>
              <a:t/>
            </a:r>
            <a:br>
              <a:rPr lang="ru-RU" dirty="0" smtClean="0"/>
            </a:br>
            <a:r>
              <a:rPr lang="en-US" dirty="0" smtClean="0"/>
              <a:t> </a:t>
            </a:r>
            <a:r>
              <a:rPr lang="ru-RU" dirty="0" smtClean="0"/>
              <a:t/>
            </a:r>
            <a:br>
              <a:rPr lang="ru-RU" dirty="0" smtClean="0"/>
            </a:br>
            <a:endParaRPr lang="ru-RU" dirty="0"/>
          </a:p>
        </p:txBody>
      </p:sp>
      <p:sp>
        <p:nvSpPr>
          <p:cNvPr id="3" name="Номер слайда 2"/>
          <p:cNvSpPr>
            <a:spLocks noGrp="1"/>
          </p:cNvSpPr>
          <p:nvPr>
            <p:ph type="sldNum" sz="quarter" idx="12"/>
          </p:nvPr>
        </p:nvSpPr>
        <p:spPr/>
        <p:txBody>
          <a:bodyPr/>
          <a:lstStyle/>
          <a:p>
            <a:fld id="{9EAEE150-F342-418D-8459-3BE1B75FD1C3}" type="slidenum">
              <a:rPr lang="ru-RU" smtClean="0"/>
              <a:pPr/>
              <a:t>17</a:t>
            </a:fld>
            <a:endParaRPr lang="ru-RU"/>
          </a:p>
        </p:txBody>
      </p:sp>
      <p:sp>
        <p:nvSpPr>
          <p:cNvPr id="5" name="Выгнутая вниз стрелка 4">
            <a:hlinkClick r:id="rId2" action="ppaction://hlinksldjump"/>
          </p:cNvPr>
          <p:cNvSpPr/>
          <p:nvPr/>
        </p:nvSpPr>
        <p:spPr>
          <a:xfrm>
            <a:off x="6715140" y="5429264"/>
            <a:ext cx="857256" cy="357190"/>
          </a:xfrm>
          <a:prstGeom prst="curvedUpArrow">
            <a:avLst/>
          </a:prstGeom>
          <a:solidFill>
            <a:srgbClr val="FF0000">
              <a:alpha val="56000"/>
            </a:srgb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ru-RU">
              <a:solidFill>
                <a:schemeClr val="tx1"/>
              </a:solidFill>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686565" y="928670"/>
            <a:ext cx="2171715" cy="2714644"/>
          </a:xfrm>
          <a:prstGeom prst="rect">
            <a:avLst/>
          </a:prstGeom>
          <a:noFill/>
          <a:ln w="9525">
            <a:noFill/>
            <a:miter lim="800000"/>
            <a:headEnd/>
            <a:tailEnd/>
          </a:ln>
          <a:effectLst/>
        </p:spPr>
      </p:pic>
      <p:sp>
        <p:nvSpPr>
          <p:cNvPr id="2" name="Заголовок 1"/>
          <p:cNvSpPr>
            <a:spLocks noGrp="1"/>
          </p:cNvSpPr>
          <p:nvPr>
            <p:ph type="title"/>
          </p:nvPr>
        </p:nvSpPr>
        <p:spPr>
          <a:xfrm>
            <a:off x="722313" y="214291"/>
            <a:ext cx="7772400" cy="785817"/>
          </a:xfrm>
        </p:spPr>
        <p:txBody>
          <a:bodyPr>
            <a:noAutofit/>
          </a:bodyPr>
          <a:lstStyle/>
          <a:p>
            <a:pPr algn="ctr"/>
            <a:r>
              <a:rPr lang="ru-RU" sz="2800" u="sng" dirty="0" smtClean="0">
                <a:solidFill>
                  <a:srgbClr val="FFC000"/>
                </a:solidFill>
              </a:rPr>
              <a:t>Основные ошибки при выполнении прыжка:</a:t>
            </a:r>
            <a:endParaRPr lang="ru-RU" sz="2800" u="sng" dirty="0">
              <a:solidFill>
                <a:srgbClr val="FFC000"/>
              </a:solidFill>
            </a:endParaRPr>
          </a:p>
        </p:txBody>
      </p:sp>
      <p:sp>
        <p:nvSpPr>
          <p:cNvPr id="3" name="Текст 2"/>
          <p:cNvSpPr>
            <a:spLocks noGrp="1"/>
          </p:cNvSpPr>
          <p:nvPr>
            <p:ph type="body" idx="1"/>
          </p:nvPr>
        </p:nvSpPr>
        <p:spPr>
          <a:xfrm>
            <a:off x="357158" y="1571588"/>
            <a:ext cx="8215370" cy="5286412"/>
          </a:xfrm>
        </p:spPr>
        <p:txBody>
          <a:bodyPr>
            <a:normAutofit fontScale="70000" lnSpcReduction="20000"/>
          </a:bodyPr>
          <a:lstStyle/>
          <a:p>
            <a:r>
              <a:rPr lang="ru-RU" sz="2900" u="sng" dirty="0" smtClean="0">
                <a:solidFill>
                  <a:srgbClr val="C00000"/>
                </a:solidFill>
                <a:latin typeface="Arial Black" pitchFamily="34" charset="0"/>
              </a:rPr>
              <a:t>1.Излишне напряженный разбег</a:t>
            </a:r>
            <a:r>
              <a:rPr lang="ru-RU" u="sng" dirty="0" smtClean="0">
                <a:solidFill>
                  <a:schemeClr val="tx1"/>
                </a:solidFill>
                <a:latin typeface="Arial Black" pitchFamily="34" charset="0"/>
              </a:rPr>
              <a:t>.</a:t>
            </a:r>
          </a:p>
          <a:p>
            <a:r>
              <a:rPr lang="ru-RU" i="1" dirty="0" smtClean="0">
                <a:solidFill>
                  <a:schemeClr val="tx1"/>
                </a:solidFill>
                <a:latin typeface="Arial Black" pitchFamily="34" charset="0"/>
              </a:rPr>
              <a:t>Причина – недостатки техники бега.</a:t>
            </a:r>
          </a:p>
          <a:p>
            <a:endParaRPr lang="ru-RU" i="1" dirty="0" smtClean="0">
              <a:solidFill>
                <a:schemeClr val="tx1"/>
              </a:solidFill>
              <a:latin typeface="Arial Black" pitchFamily="34" charset="0"/>
            </a:endParaRPr>
          </a:p>
          <a:p>
            <a:r>
              <a:rPr lang="ru-RU" sz="2900" u="sng" dirty="0" smtClean="0">
                <a:solidFill>
                  <a:srgbClr val="C00000"/>
                </a:solidFill>
                <a:latin typeface="Arial Black" pitchFamily="34" charset="0"/>
              </a:rPr>
              <a:t>2.Увеличение длины последних шагов перед отталкиванием.</a:t>
            </a:r>
          </a:p>
          <a:p>
            <a:r>
              <a:rPr lang="ru-RU" sz="2200" i="1" dirty="0" smtClean="0">
                <a:solidFill>
                  <a:schemeClr val="tx1"/>
                </a:solidFill>
                <a:latin typeface="Arial Black" pitchFamily="34" charset="0"/>
              </a:rPr>
              <a:t>Причина -  недостаточная скорость разбега, неуверенность в попадании на место отталкивания.</a:t>
            </a:r>
          </a:p>
          <a:p>
            <a:endParaRPr lang="ru-RU" sz="2200" i="1" dirty="0" smtClean="0">
              <a:solidFill>
                <a:schemeClr val="tx1"/>
              </a:solidFill>
              <a:latin typeface="Arial Black" pitchFamily="34" charset="0"/>
            </a:endParaRPr>
          </a:p>
          <a:p>
            <a:r>
              <a:rPr lang="ru-RU" sz="2900" u="sng" dirty="0" smtClean="0">
                <a:solidFill>
                  <a:srgbClr val="C00000"/>
                </a:solidFill>
                <a:latin typeface="Arial Black" pitchFamily="34" charset="0"/>
              </a:rPr>
              <a:t>3. Недостаточно энергичные движения при отталкивании.</a:t>
            </a:r>
          </a:p>
          <a:p>
            <a:r>
              <a:rPr lang="ru-RU" sz="2200" i="1" dirty="0" smtClean="0">
                <a:solidFill>
                  <a:schemeClr val="tx1"/>
                </a:solidFill>
                <a:latin typeface="Arial Black" pitchFamily="34" charset="0"/>
              </a:rPr>
              <a:t>Причина – слабая координация движений.</a:t>
            </a:r>
          </a:p>
          <a:p>
            <a:endParaRPr lang="ru-RU" sz="2200" i="1" dirty="0" smtClean="0">
              <a:solidFill>
                <a:schemeClr val="tx1"/>
              </a:solidFill>
              <a:latin typeface="Arial Black" pitchFamily="34" charset="0"/>
            </a:endParaRPr>
          </a:p>
          <a:p>
            <a:r>
              <a:rPr lang="ru-RU" sz="2900" u="sng" dirty="0" smtClean="0">
                <a:solidFill>
                  <a:srgbClr val="C00000"/>
                </a:solidFill>
                <a:latin typeface="Arial Black" pitchFamily="34" charset="0"/>
              </a:rPr>
              <a:t>4.Стопорящее движение при постановке толчковой ноги.</a:t>
            </a:r>
          </a:p>
          <a:p>
            <a:r>
              <a:rPr lang="ru-RU" sz="2200" i="1" dirty="0" smtClean="0">
                <a:solidFill>
                  <a:schemeClr val="tx1"/>
                </a:solidFill>
                <a:latin typeface="Arial Black" pitchFamily="34" charset="0"/>
              </a:rPr>
              <a:t>Причина - неверное представление о технике отталкивания.</a:t>
            </a:r>
          </a:p>
          <a:p>
            <a:endParaRPr lang="ru-RU" sz="2200" i="1" dirty="0" smtClean="0">
              <a:solidFill>
                <a:schemeClr val="tx1"/>
              </a:solidFill>
              <a:latin typeface="Arial Black" pitchFamily="34" charset="0"/>
            </a:endParaRPr>
          </a:p>
          <a:p>
            <a:r>
              <a:rPr lang="ru-RU" sz="2900" u="sng" dirty="0" smtClean="0">
                <a:solidFill>
                  <a:srgbClr val="C00000"/>
                </a:solidFill>
                <a:latin typeface="Arial Black" pitchFamily="34" charset="0"/>
              </a:rPr>
              <a:t>5.Запоздалое отталкивание.</a:t>
            </a:r>
          </a:p>
          <a:p>
            <a:r>
              <a:rPr lang="ru-RU" sz="2200" i="1" dirty="0" smtClean="0">
                <a:solidFill>
                  <a:schemeClr val="tx1"/>
                </a:solidFill>
                <a:latin typeface="Arial Black" pitchFamily="34" charset="0"/>
              </a:rPr>
              <a:t>Причина – чрезмерная скорость разбега.</a:t>
            </a:r>
          </a:p>
          <a:p>
            <a:endParaRPr lang="ru-RU" sz="2200" dirty="0" smtClean="0">
              <a:solidFill>
                <a:schemeClr val="tx1"/>
              </a:solidFill>
              <a:latin typeface="Arial Black" pitchFamily="34" charset="0"/>
            </a:endParaRPr>
          </a:p>
          <a:p>
            <a:r>
              <a:rPr lang="ru-RU" sz="2500" u="sng" dirty="0" smtClean="0">
                <a:solidFill>
                  <a:srgbClr val="C00000"/>
                </a:solidFill>
                <a:latin typeface="Arial Black" pitchFamily="34" charset="0"/>
              </a:rPr>
              <a:t>6.Потеря равновесия в полете.</a:t>
            </a:r>
          </a:p>
          <a:p>
            <a:r>
              <a:rPr lang="ru-RU" i="1" dirty="0" smtClean="0">
                <a:solidFill>
                  <a:schemeClr val="tx1"/>
                </a:solidFill>
                <a:latin typeface="Arial Black" pitchFamily="34" charset="0"/>
              </a:rPr>
              <a:t>Причина –преждевременная группировка ( подготовка к приземлению)</a:t>
            </a:r>
          </a:p>
          <a:p>
            <a:endParaRPr lang="ru-RU" sz="1900" i="1" dirty="0" smtClean="0">
              <a:solidFill>
                <a:schemeClr val="tx1"/>
              </a:solidFill>
              <a:latin typeface="Arial Black" pitchFamily="34" charset="0"/>
            </a:endParaRPr>
          </a:p>
          <a:p>
            <a:endParaRPr lang="ru-RU" dirty="0"/>
          </a:p>
        </p:txBody>
      </p:sp>
      <p:sp>
        <p:nvSpPr>
          <p:cNvPr id="4" name="Номер слайда 3"/>
          <p:cNvSpPr>
            <a:spLocks noGrp="1"/>
          </p:cNvSpPr>
          <p:nvPr>
            <p:ph type="sldNum" sz="quarter" idx="12"/>
          </p:nvPr>
        </p:nvSpPr>
        <p:spPr/>
        <p:txBody>
          <a:bodyPr/>
          <a:lstStyle/>
          <a:p>
            <a:fld id="{9EAEE150-F342-418D-8459-3BE1B75FD1C3}" type="slidenum">
              <a:rPr lang="ru-RU" smtClean="0"/>
              <a:pPr/>
              <a:t>18</a:t>
            </a:fld>
            <a:endParaRPr lang="ru-RU"/>
          </a:p>
        </p:txBody>
      </p:sp>
      <p:sp>
        <p:nvSpPr>
          <p:cNvPr id="6" name="Управляющая кнопка: домой 5">
            <a:hlinkClick r:id="rId3" action="ppaction://hlinksldjump" highlightClick="1"/>
          </p:cNvPr>
          <p:cNvSpPr/>
          <p:nvPr/>
        </p:nvSpPr>
        <p:spPr>
          <a:xfrm>
            <a:off x="7500958" y="5143512"/>
            <a:ext cx="714380" cy="642942"/>
          </a:xfrm>
          <a:prstGeom prst="actionButtonHom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7" presetClass="entr" presetSubtype="0" fill="hold" nodeType="clickEffect">
                                  <p:stCondLst>
                                    <p:cond delay="0"/>
                                  </p:stCondLst>
                                  <p:iterate type="lt">
                                    <p:tmPct val="50000"/>
                                  </p:iterate>
                                  <p:childTnLst>
                                    <p:set>
                                      <p:cBhvr>
                                        <p:cTn id="10"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1"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3" dur="80"/>
                                        <p:tgtEl>
                                          <p:spTgt spid="3">
                                            <p:txEl>
                                              <p:pRg st="1" end="1"/>
                                            </p:txEl>
                                          </p:spTgt>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nodeType="clickEffect">
                                  <p:stCondLst>
                                    <p:cond delay="0"/>
                                  </p:stCondLst>
                                  <p:iterate type="lt">
                                    <p:tmPct val="50000"/>
                                  </p:iterate>
                                  <p:childTnLst>
                                    <p:set>
                                      <p:cBhvr>
                                        <p:cTn id="21"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22" dur="80"/>
                                        <p:tgtEl>
                                          <p:spTgt spid="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24" dur="80"/>
                                        <p:tgtEl>
                                          <p:spTgt spid="3">
                                            <p:txEl>
                                              <p:pRg st="4" end="4"/>
                                            </p:txEl>
                                          </p:spTgt>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3">
                                            <p:txEl>
                                              <p:pRg st="7" end="7"/>
                                            </p:txEl>
                                          </p:spTgt>
                                        </p:tgtEl>
                                        <p:attrNameLst>
                                          <p:attrName>style.visibility</p:attrName>
                                        </p:attrNameLst>
                                      </p:cBhvr>
                                      <p:to>
                                        <p:strVal val="visible"/>
                                      </p:to>
                                    </p:set>
                                    <p:anim calcmode="discrete" valueType="clr">
                                      <p:cBhvr override="childStyle">
                                        <p:cTn id="33" dur="80"/>
                                        <p:tgtEl>
                                          <p:spTgt spid="3">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3">
                                            <p:txEl>
                                              <p:pRg st="7" end="7"/>
                                            </p:txEl>
                                          </p:spTgt>
                                        </p:tgtEl>
                                        <p:attrNameLst>
                                          <p:attrName>fillcolor</p:attrName>
                                        </p:attrNameLst>
                                      </p:cBhvr>
                                      <p:tavLst>
                                        <p:tav tm="0">
                                          <p:val>
                                            <p:clrVal>
                                              <a:schemeClr val="accent2"/>
                                            </p:clrVal>
                                          </p:val>
                                        </p:tav>
                                        <p:tav tm="50000">
                                          <p:val>
                                            <p:clrVal>
                                              <a:schemeClr val="hlink"/>
                                            </p:clrVal>
                                          </p:val>
                                        </p:tav>
                                      </p:tavLst>
                                    </p:anim>
                                    <p:set>
                                      <p:cBhvr>
                                        <p:cTn id="35" dur="80"/>
                                        <p:tgtEl>
                                          <p:spTgt spid="3">
                                            <p:txEl>
                                              <p:pRg st="7" end="7"/>
                                            </p:txEl>
                                          </p:spTgt>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7" presetClass="entr" presetSubtype="0" fill="hold" nodeType="clickEffect">
                                  <p:stCondLst>
                                    <p:cond delay="0"/>
                                  </p:stCondLst>
                                  <p:iterate type="lt">
                                    <p:tmPct val="50000"/>
                                  </p:iterate>
                                  <p:childTnLst>
                                    <p:set>
                                      <p:cBhvr>
                                        <p:cTn id="43" dur="1" fill="hold">
                                          <p:stCondLst>
                                            <p:cond delay="0"/>
                                          </p:stCondLst>
                                        </p:cTn>
                                        <p:tgtEl>
                                          <p:spTgt spid="3">
                                            <p:txEl>
                                              <p:pRg st="10" end="10"/>
                                            </p:txEl>
                                          </p:spTgt>
                                        </p:tgtEl>
                                        <p:attrNameLst>
                                          <p:attrName>style.visibility</p:attrName>
                                        </p:attrNameLst>
                                      </p:cBhvr>
                                      <p:to>
                                        <p:strVal val="visible"/>
                                      </p:to>
                                    </p:set>
                                    <p:anim calcmode="discrete" valueType="clr">
                                      <p:cBhvr override="childStyle">
                                        <p:cTn id="44" dur="80"/>
                                        <p:tgtEl>
                                          <p:spTgt spid="3">
                                            <p:txEl>
                                              <p:pRg st="10" end="1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3">
                                            <p:txEl>
                                              <p:pRg st="10" end="10"/>
                                            </p:txEl>
                                          </p:spTgt>
                                        </p:tgtEl>
                                        <p:attrNameLst>
                                          <p:attrName>fillcolor</p:attrName>
                                        </p:attrNameLst>
                                      </p:cBhvr>
                                      <p:tavLst>
                                        <p:tav tm="0">
                                          <p:val>
                                            <p:clrVal>
                                              <a:schemeClr val="accent2"/>
                                            </p:clrVal>
                                          </p:val>
                                        </p:tav>
                                        <p:tav tm="50000">
                                          <p:val>
                                            <p:clrVal>
                                              <a:schemeClr val="hlink"/>
                                            </p:clrVal>
                                          </p:val>
                                        </p:tav>
                                      </p:tavLst>
                                    </p:anim>
                                    <p:set>
                                      <p:cBhvr>
                                        <p:cTn id="46" dur="80"/>
                                        <p:tgtEl>
                                          <p:spTgt spid="3">
                                            <p:txEl>
                                              <p:pRg st="10" end="10"/>
                                            </p:txEl>
                                          </p:spTgt>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7" presetClass="entr" presetSubtype="0" fill="hold" nodeType="clickEffect">
                                  <p:stCondLst>
                                    <p:cond delay="0"/>
                                  </p:stCondLst>
                                  <p:iterate type="lt">
                                    <p:tmPct val="50000"/>
                                  </p:iterate>
                                  <p:childTnLst>
                                    <p:set>
                                      <p:cBhvr>
                                        <p:cTn id="54" dur="1" fill="hold">
                                          <p:stCondLst>
                                            <p:cond delay="0"/>
                                          </p:stCondLst>
                                        </p:cTn>
                                        <p:tgtEl>
                                          <p:spTgt spid="3">
                                            <p:txEl>
                                              <p:pRg st="13" end="13"/>
                                            </p:txEl>
                                          </p:spTgt>
                                        </p:tgtEl>
                                        <p:attrNameLst>
                                          <p:attrName>style.visibility</p:attrName>
                                        </p:attrNameLst>
                                      </p:cBhvr>
                                      <p:to>
                                        <p:strVal val="visible"/>
                                      </p:to>
                                    </p:set>
                                    <p:anim calcmode="discrete" valueType="clr">
                                      <p:cBhvr override="childStyle">
                                        <p:cTn id="55" dur="80"/>
                                        <p:tgtEl>
                                          <p:spTgt spid="3">
                                            <p:txEl>
                                              <p:pRg st="13" end="1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6" dur="80"/>
                                        <p:tgtEl>
                                          <p:spTgt spid="3">
                                            <p:txEl>
                                              <p:pRg st="13" end="13"/>
                                            </p:txEl>
                                          </p:spTgt>
                                        </p:tgtEl>
                                        <p:attrNameLst>
                                          <p:attrName>fillcolor</p:attrName>
                                        </p:attrNameLst>
                                      </p:cBhvr>
                                      <p:tavLst>
                                        <p:tav tm="0">
                                          <p:val>
                                            <p:clrVal>
                                              <a:schemeClr val="accent2"/>
                                            </p:clrVal>
                                          </p:val>
                                        </p:tav>
                                        <p:tav tm="50000">
                                          <p:val>
                                            <p:clrVal>
                                              <a:schemeClr val="hlink"/>
                                            </p:clrVal>
                                          </p:val>
                                        </p:tav>
                                      </p:tavLst>
                                    </p:anim>
                                    <p:set>
                                      <p:cBhvr>
                                        <p:cTn id="57" dur="80"/>
                                        <p:tgtEl>
                                          <p:spTgt spid="3">
                                            <p:txEl>
                                              <p:pRg st="13" end="13"/>
                                            </p:txEl>
                                          </p:spTgt>
                                        </p:tgtEl>
                                        <p:attrNameLst>
                                          <p:attrName>fill.type</p:attrName>
                                        </p:attrNameLst>
                                      </p:cBhvr>
                                      <p:to>
                                        <p:strVal val="solid"/>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27" presetClass="entr" presetSubtype="0" fill="hold" nodeType="clickEffect">
                                  <p:stCondLst>
                                    <p:cond delay="0"/>
                                  </p:stCondLst>
                                  <p:iterate type="lt">
                                    <p:tmPct val="50000"/>
                                  </p:iterate>
                                  <p:childTnLst>
                                    <p:set>
                                      <p:cBhvr>
                                        <p:cTn id="65" dur="1" fill="hold">
                                          <p:stCondLst>
                                            <p:cond delay="0"/>
                                          </p:stCondLst>
                                        </p:cTn>
                                        <p:tgtEl>
                                          <p:spTgt spid="3">
                                            <p:txEl>
                                              <p:pRg st="16" end="16"/>
                                            </p:txEl>
                                          </p:spTgt>
                                        </p:tgtEl>
                                        <p:attrNameLst>
                                          <p:attrName>style.visibility</p:attrName>
                                        </p:attrNameLst>
                                      </p:cBhvr>
                                      <p:to>
                                        <p:strVal val="visible"/>
                                      </p:to>
                                    </p:set>
                                    <p:anim calcmode="discrete" valueType="clr">
                                      <p:cBhvr override="childStyle">
                                        <p:cTn id="66" dur="80"/>
                                        <p:tgtEl>
                                          <p:spTgt spid="3">
                                            <p:txEl>
                                              <p:pRg st="16" end="1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7" dur="80"/>
                                        <p:tgtEl>
                                          <p:spTgt spid="3">
                                            <p:txEl>
                                              <p:pRg st="16" end="16"/>
                                            </p:txEl>
                                          </p:spTgt>
                                        </p:tgtEl>
                                        <p:attrNameLst>
                                          <p:attrName>fillcolor</p:attrName>
                                        </p:attrNameLst>
                                      </p:cBhvr>
                                      <p:tavLst>
                                        <p:tav tm="0">
                                          <p:val>
                                            <p:clrVal>
                                              <a:schemeClr val="accent2"/>
                                            </p:clrVal>
                                          </p:val>
                                        </p:tav>
                                        <p:tav tm="50000">
                                          <p:val>
                                            <p:clrVal>
                                              <a:schemeClr val="hlink"/>
                                            </p:clrVal>
                                          </p:val>
                                        </p:tav>
                                      </p:tavLst>
                                    </p:anim>
                                    <p:set>
                                      <p:cBhvr>
                                        <p:cTn id="68" dur="80"/>
                                        <p:tgtEl>
                                          <p:spTgt spid="3">
                                            <p:txEl>
                                              <p:pRg st="16" end="1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285720" y="4714884"/>
            <a:ext cx="8501122" cy="1457316"/>
          </a:xfrm>
        </p:spPr>
        <p:txBody>
          <a:bodyPr>
            <a:noAutofit/>
          </a:bodyPr>
          <a:lstStyle/>
          <a:p>
            <a:r>
              <a:rPr lang="ru-RU" sz="2000" b="1" dirty="0" smtClean="0">
                <a:solidFill>
                  <a:srgbClr val="C00000"/>
                </a:solidFill>
                <a:latin typeface="Cambria" pitchFamily="18" charset="0"/>
                <a:ea typeface="Arial Unicode MS" pitchFamily="34" charset="-128"/>
                <a:cs typeface="Arial Unicode MS" pitchFamily="34" charset="-128"/>
              </a:rPr>
              <a:t>Это все самое основное, что касается правильных прыжков с разбега в длину. И если вы, что-либо выполняли во время прыжков не так, то сейчас вы можете исправиться. В дальнейшем это сыграет вам на пользу. Ведь правильная техника, как и в прыжках в длину, так и в других видах спорта играет очень важную роль.</a:t>
            </a:r>
            <a:endParaRPr lang="ru-RU" sz="2000" b="1" dirty="0">
              <a:solidFill>
                <a:srgbClr val="C00000"/>
              </a:solidFill>
              <a:latin typeface="Cambria" pitchFamily="18" charset="0"/>
              <a:ea typeface="Arial Unicode MS" pitchFamily="34" charset="-128"/>
              <a:cs typeface="Arial Unicode MS" pitchFamily="34" charset="-128"/>
            </a:endParaRPr>
          </a:p>
        </p:txBody>
      </p:sp>
      <p:sp>
        <p:nvSpPr>
          <p:cNvPr id="5" name="Номер слайда 4"/>
          <p:cNvSpPr>
            <a:spLocks noGrp="1"/>
          </p:cNvSpPr>
          <p:nvPr>
            <p:ph type="sldNum" sz="quarter" idx="12"/>
          </p:nvPr>
        </p:nvSpPr>
        <p:spPr/>
        <p:txBody>
          <a:bodyPr/>
          <a:lstStyle/>
          <a:p>
            <a:fld id="{9EAEE150-F342-418D-8459-3BE1B75FD1C3}" type="slidenum">
              <a:rPr lang="ru-RU" smtClean="0"/>
              <a:pPr/>
              <a:t>19</a:t>
            </a:fld>
            <a:endParaRPr lang="ru-RU" dirty="0"/>
          </a:p>
        </p:txBody>
      </p:sp>
      <p:pic>
        <p:nvPicPr>
          <p:cNvPr id="9" name="Рисунок 8" descr="C:\Documents and Settings\Admin\Рабочий стол\media\image2.jpeg"/>
          <p:cNvPicPr>
            <a:picLocks noGrp="1"/>
          </p:cNvPicPr>
          <p:nvPr>
            <p:ph type="pic" idx="1"/>
          </p:nvPr>
        </p:nvPicPr>
        <p:blipFill>
          <a:blip r:embed="rId2" r:link="rId3" cstate="print">
            <a:lum bright="-40000" contrast="42000"/>
          </a:blip>
          <a:srcRect l="19071" r="19071"/>
          <a:stretch>
            <a:fillRect/>
          </a:stretch>
        </p:blipFill>
        <p:spPr bwMode="auto">
          <a:xfrm>
            <a:off x="214282" y="357166"/>
            <a:ext cx="8643937" cy="4114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Управляющая кнопка: домой 5">
            <a:hlinkClick r:id="rId4" action="ppaction://hlinksldjump" highlightClick="1"/>
          </p:cNvPr>
          <p:cNvSpPr/>
          <p:nvPr/>
        </p:nvSpPr>
        <p:spPr>
          <a:xfrm>
            <a:off x="7786710" y="785794"/>
            <a:ext cx="714380" cy="642942"/>
          </a:xfrm>
          <a:prstGeom prst="actionButtonHom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000" fill="hold"/>
                                        <p:tgtEl>
                                          <p:spTgt spid="9"/>
                                        </p:tgtEl>
                                        <p:attrNameLst>
                                          <p:attrName>ppt_w</p:attrName>
                                        </p:attrNameLst>
                                      </p:cBhvr>
                                      <p:tavLst>
                                        <p:tav tm="0">
                                          <p:val>
                                            <p:fltVal val="0"/>
                                          </p:val>
                                        </p:tav>
                                        <p:tav tm="100000">
                                          <p:val>
                                            <p:strVal val="#ppt_w"/>
                                          </p:val>
                                        </p:tav>
                                      </p:tavLst>
                                    </p:anim>
                                    <p:anim calcmode="lin" valueType="num">
                                      <p:cBhvr>
                                        <p:cTn id="8" dur="2000" fill="hold"/>
                                        <p:tgtEl>
                                          <p:spTgt spid="9"/>
                                        </p:tgtEl>
                                        <p:attrNameLst>
                                          <p:attrName>ppt_h</p:attrName>
                                        </p:attrNameLst>
                                      </p:cBhvr>
                                      <p:tavLst>
                                        <p:tav tm="0">
                                          <p:val>
                                            <p:fltVal val="0"/>
                                          </p:val>
                                        </p:tav>
                                        <p:tav tm="100000">
                                          <p:val>
                                            <p:strVal val="#ppt_h"/>
                                          </p:val>
                                        </p:tav>
                                      </p:tavLst>
                                    </p:anim>
                                    <p:animEffect transition="in" filter="fade">
                                      <p:cBhvr>
                                        <p:cTn id="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00034" y="214290"/>
            <a:ext cx="7196166" cy="642942"/>
          </a:xfrm>
        </p:spPr>
        <p:txBody>
          <a:bodyPr>
            <a:normAutofit fontScale="90000"/>
          </a:bodyPr>
          <a:lstStyle/>
          <a:p>
            <a:pPr algn="ctr"/>
            <a:r>
              <a:rPr lang="ru-RU" dirty="0" smtClean="0">
                <a:solidFill>
                  <a:srgbClr val="FF0000"/>
                </a:solidFill>
                <a:latin typeface="Arial Black" pitchFamily="34" charset="0"/>
              </a:rPr>
              <a:t>Содержание.</a:t>
            </a:r>
            <a:endParaRPr lang="ru-RU" dirty="0">
              <a:solidFill>
                <a:srgbClr val="FF0000"/>
              </a:solidFill>
              <a:latin typeface="Arial Black" pitchFamily="34" charset="0"/>
            </a:endParaRPr>
          </a:p>
        </p:txBody>
      </p:sp>
      <p:sp>
        <p:nvSpPr>
          <p:cNvPr id="6" name="Содержимое 5"/>
          <p:cNvSpPr>
            <a:spLocks noGrp="1"/>
          </p:cNvSpPr>
          <p:nvPr>
            <p:ph idx="1"/>
          </p:nvPr>
        </p:nvSpPr>
        <p:spPr>
          <a:xfrm>
            <a:off x="357158" y="785794"/>
            <a:ext cx="8429684" cy="5715040"/>
          </a:xfrm>
        </p:spPr>
        <p:txBody>
          <a:bodyPr>
            <a:normAutofit fontScale="92500"/>
          </a:bodyPr>
          <a:lstStyle/>
          <a:p>
            <a:pPr marL="514350" indent="-514350">
              <a:buNone/>
            </a:pPr>
            <a:r>
              <a:rPr lang="ru-RU" sz="3500" dirty="0" smtClean="0">
                <a:latin typeface="Constantia" pitchFamily="18" charset="0"/>
              </a:rPr>
              <a:t>1</a:t>
            </a:r>
            <a:r>
              <a:rPr lang="ru-RU" sz="3500" b="1" dirty="0" smtClean="0">
                <a:latin typeface="Constantia" pitchFamily="18" charset="0"/>
              </a:rPr>
              <a:t>.      </a:t>
            </a:r>
            <a:r>
              <a:rPr lang="ru-RU" sz="3500" b="1" dirty="0" smtClean="0">
                <a:latin typeface="Constantia" pitchFamily="18" charset="0"/>
                <a:hlinkClick r:id="rId2" action="ppaction://hlinksldjump"/>
              </a:rPr>
              <a:t>Немного истории</a:t>
            </a:r>
            <a:endParaRPr lang="ru-RU" sz="3500" b="1" dirty="0" smtClean="0">
              <a:latin typeface="Constantia" pitchFamily="18" charset="0"/>
            </a:endParaRPr>
          </a:p>
          <a:p>
            <a:pPr marL="514350" indent="-514350">
              <a:buNone/>
            </a:pPr>
            <a:r>
              <a:rPr lang="ru-RU" sz="3800" b="1" dirty="0" smtClean="0">
                <a:latin typeface="Constantia" pitchFamily="18" charset="0"/>
              </a:rPr>
              <a:t> 2.    </a:t>
            </a:r>
            <a:r>
              <a:rPr lang="ru-RU" sz="3800" b="1" dirty="0" smtClean="0">
                <a:solidFill>
                  <a:schemeClr val="accent2">
                    <a:lumMod val="50000"/>
                  </a:schemeClr>
                </a:solidFill>
                <a:latin typeface="Constantia" pitchFamily="18" charset="0"/>
                <a:hlinkClick r:id="rId3" action="ppaction://hlinksldjump"/>
              </a:rPr>
              <a:t>Разновидности прыжка</a:t>
            </a:r>
            <a:endParaRPr lang="ru-RU" sz="3800" b="1" dirty="0" smtClean="0">
              <a:solidFill>
                <a:schemeClr val="accent2">
                  <a:lumMod val="50000"/>
                </a:schemeClr>
              </a:solidFill>
              <a:latin typeface="Constantia" pitchFamily="18" charset="0"/>
            </a:endParaRPr>
          </a:p>
          <a:p>
            <a:pPr marL="514350" indent="-514350">
              <a:buNone/>
            </a:pPr>
            <a:r>
              <a:rPr lang="ru-RU" sz="3800" b="1" dirty="0" smtClean="0">
                <a:latin typeface="Constantia" pitchFamily="18" charset="0"/>
              </a:rPr>
              <a:t>3.     </a:t>
            </a:r>
            <a:r>
              <a:rPr lang="ru-RU" sz="3800" b="1" dirty="0" smtClean="0">
                <a:solidFill>
                  <a:srgbClr val="C00000"/>
                </a:solidFill>
                <a:latin typeface="Constantia" pitchFamily="18" charset="0"/>
                <a:hlinkClick r:id="rId4" action="ppaction://hlinksldjump"/>
              </a:rPr>
              <a:t>Фазы прыжка</a:t>
            </a:r>
            <a:endParaRPr lang="ru-RU" sz="3800" b="1" dirty="0" smtClean="0">
              <a:solidFill>
                <a:srgbClr val="C00000"/>
              </a:solidFill>
              <a:latin typeface="Constantia" pitchFamily="18" charset="0"/>
            </a:endParaRPr>
          </a:p>
          <a:p>
            <a:pPr marL="742950" indent="-742950">
              <a:buAutoNum type="arabicPeriod" startAt="4"/>
            </a:pPr>
            <a:r>
              <a:rPr lang="ru-RU" sz="3800" b="1" dirty="0" smtClean="0">
                <a:latin typeface="Constantia" pitchFamily="18" charset="0"/>
              </a:rPr>
              <a:t>Результаты и достижения</a:t>
            </a:r>
          </a:p>
          <a:p>
            <a:pPr marL="514350" indent="-514350">
              <a:buNone/>
            </a:pPr>
            <a:r>
              <a:rPr lang="ru-RU" sz="3800" b="1" dirty="0" smtClean="0">
                <a:latin typeface="Constantia" pitchFamily="18" charset="0"/>
              </a:rPr>
              <a:t> 5.    </a:t>
            </a:r>
            <a:r>
              <a:rPr lang="ru-RU" sz="3800" b="1" dirty="0" smtClean="0">
                <a:solidFill>
                  <a:srgbClr val="FF0000"/>
                </a:solidFill>
                <a:latin typeface="Constantia" pitchFamily="18" charset="0"/>
                <a:hlinkClick r:id="rId5" action="ppaction://hlinksldjump"/>
              </a:rPr>
              <a:t>Основные ошибки.</a:t>
            </a:r>
            <a:endParaRPr lang="ru-RU" sz="3800" b="1" dirty="0" smtClean="0">
              <a:solidFill>
                <a:srgbClr val="FF0000"/>
              </a:solidFill>
              <a:latin typeface="Constantia" pitchFamily="18" charset="0"/>
            </a:endParaRPr>
          </a:p>
          <a:p>
            <a:pPr marL="742950" indent="-742950">
              <a:spcAft>
                <a:spcPts val="600"/>
              </a:spcAft>
              <a:buAutoNum type="arabicPeriod" startAt="6"/>
            </a:pPr>
            <a:r>
              <a:rPr lang="ru-RU" sz="3800" b="1" dirty="0" smtClean="0">
                <a:latin typeface="Constantia" pitchFamily="18" charset="0"/>
              </a:rPr>
              <a:t>Подготовительные упражнения </a:t>
            </a:r>
            <a:endParaRPr lang="ru-RU" dirty="0" smtClean="0"/>
          </a:p>
          <a:p>
            <a:pPr marL="514350" indent="-514350" algn="ctr">
              <a:buFont typeface="Wingdings" pitchFamily="2" charset="2"/>
              <a:buChar char="v"/>
            </a:pPr>
            <a:r>
              <a:rPr lang="ru-RU" sz="2200" b="1" i="1" dirty="0" smtClean="0">
                <a:solidFill>
                  <a:srgbClr val="FF0000"/>
                </a:solidFill>
                <a:latin typeface="Arial Black" pitchFamily="34" charset="0"/>
              </a:rPr>
              <a:t>Навигатор по презентации</a:t>
            </a:r>
            <a:r>
              <a:rPr lang="ru-RU" sz="2600" b="1" i="1" dirty="0" smtClean="0">
                <a:solidFill>
                  <a:srgbClr val="FF0000"/>
                </a:solidFill>
                <a:latin typeface="Arial Black" pitchFamily="34" charset="0"/>
              </a:rPr>
              <a:t>	</a:t>
            </a:r>
          </a:p>
          <a:p>
            <a:pPr marL="514350" indent="-514350">
              <a:buNone/>
            </a:pPr>
            <a:endParaRPr lang="ru-RU" sz="1800" dirty="0" smtClean="0"/>
          </a:p>
          <a:p>
            <a:pPr marL="514350" indent="-514350">
              <a:buNone/>
            </a:pPr>
            <a:r>
              <a:rPr lang="ru-RU" sz="1800" dirty="0" smtClean="0"/>
              <a:t> 		</a:t>
            </a:r>
          </a:p>
          <a:p>
            <a:pPr marL="514350" indent="-514350">
              <a:buNone/>
            </a:pPr>
            <a:endParaRPr lang="ru-RU" sz="1800" dirty="0" smtClean="0"/>
          </a:p>
          <a:p>
            <a:pPr marL="514350" indent="-514350">
              <a:buNone/>
            </a:pPr>
            <a:r>
              <a:rPr lang="ru-RU" sz="1800" b="1" dirty="0" smtClean="0">
                <a:solidFill>
                  <a:srgbClr val="FF0000"/>
                </a:solidFill>
                <a:latin typeface="Candara" pitchFamily="34" charset="0"/>
              </a:rPr>
              <a:t>                в меню                                    любознательным                          к предыдущему слайду</a:t>
            </a:r>
          </a:p>
          <a:p>
            <a:pPr marL="514350" indent="-514350">
              <a:buNone/>
            </a:pPr>
            <a:endParaRPr lang="ru-RU" dirty="0" smtClean="0"/>
          </a:p>
          <a:p>
            <a:pPr marL="514350" indent="-514350">
              <a:buNone/>
            </a:pPr>
            <a:endParaRPr lang="ru-RU" dirty="0" smtClean="0"/>
          </a:p>
          <a:p>
            <a:pPr marL="514350" indent="-514350">
              <a:buNone/>
            </a:pPr>
            <a:endParaRPr lang="ru-RU" dirty="0" smtClean="0"/>
          </a:p>
          <a:p>
            <a:pPr marL="514350" indent="-514350">
              <a:buFont typeface="Wingdings" pitchFamily="2" charset="2"/>
              <a:buChar char="v"/>
            </a:pPr>
            <a:endParaRPr lang="ru-RU" dirty="0" smtClean="0"/>
          </a:p>
          <a:p>
            <a:pPr marL="514350" indent="-514350">
              <a:buFont typeface="Wingdings" pitchFamily="2" charset="2"/>
              <a:buChar char="v"/>
            </a:pPr>
            <a:endParaRPr lang="ru-RU" dirty="0"/>
          </a:p>
        </p:txBody>
      </p:sp>
      <p:sp>
        <p:nvSpPr>
          <p:cNvPr id="7" name="Управляющая кнопка: домой 6">
            <a:hlinkClick r:id="rId6" action="ppaction://hlinksldjump" highlightClick="1"/>
          </p:cNvPr>
          <p:cNvSpPr/>
          <p:nvPr/>
        </p:nvSpPr>
        <p:spPr>
          <a:xfrm>
            <a:off x="1071538" y="5286388"/>
            <a:ext cx="714380" cy="642942"/>
          </a:xfrm>
          <a:prstGeom prst="actionButtonHom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sp>
        <p:nvSpPr>
          <p:cNvPr id="8" name="Управляющая кнопка: справка 7">
            <a:hlinkClick r:id="" action="ppaction://hlinkshowjump?jump=nextslide" highlightClick="1"/>
          </p:cNvPr>
          <p:cNvSpPr/>
          <p:nvPr/>
        </p:nvSpPr>
        <p:spPr>
          <a:xfrm>
            <a:off x="4071934" y="5429264"/>
            <a:ext cx="828102" cy="500066"/>
          </a:xfrm>
          <a:prstGeom prst="actionButtonHelp">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dirty="0" smtClean="0"/>
              <a:t> </a:t>
            </a:r>
            <a:endParaRPr lang="ru-RU" dirty="0"/>
          </a:p>
        </p:txBody>
      </p:sp>
      <p:sp>
        <p:nvSpPr>
          <p:cNvPr id="9" name="Выгнутая вниз стрелка 8"/>
          <p:cNvSpPr/>
          <p:nvPr/>
        </p:nvSpPr>
        <p:spPr>
          <a:xfrm>
            <a:off x="6715140" y="5429264"/>
            <a:ext cx="857256" cy="357190"/>
          </a:xfrm>
          <a:prstGeom prst="curvedUp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dirty="0">
              <a:solidFill>
                <a:srgbClr val="FF0000"/>
              </a:solidFill>
            </a:endParaRPr>
          </a:p>
        </p:txBody>
      </p:sp>
      <p:sp>
        <p:nvSpPr>
          <p:cNvPr id="10" name="Номер слайда 9"/>
          <p:cNvSpPr>
            <a:spLocks noGrp="1"/>
          </p:cNvSpPr>
          <p:nvPr>
            <p:ph type="sldNum" sz="quarter" idx="12"/>
          </p:nvPr>
        </p:nvSpPr>
        <p:spPr/>
        <p:txBody>
          <a:bodyPr/>
          <a:lstStyle/>
          <a:p>
            <a:fld id="{9EAEE150-F342-418D-8459-3BE1B75FD1C3}" type="slidenum">
              <a:rPr lang="ru-RU" smtClean="0"/>
              <a:pPr/>
              <a:t>2</a:t>
            </a:fld>
            <a:endParaRPr lang="ru-RU" dirty="0"/>
          </a:p>
        </p:txBody>
      </p:sp>
    </p:spTree>
  </p:cSld>
  <p:clrMapOvr>
    <a:masterClrMapping/>
  </p:clrMapOvr>
  <p:transition>
    <p:wipe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6357950" y="1643050"/>
            <a:ext cx="2571768" cy="2571768"/>
          </a:xfrm>
          <a:prstGeom prst="rect">
            <a:avLst/>
          </a:prstGeom>
          <a:noFill/>
          <a:ln w="9525">
            <a:noFill/>
            <a:miter lim="800000"/>
            <a:headEnd/>
            <a:tailEnd/>
          </a:ln>
          <a:effectLst/>
        </p:spPr>
      </p:pic>
      <p:sp>
        <p:nvSpPr>
          <p:cNvPr id="2" name="Заголовок 1"/>
          <p:cNvSpPr>
            <a:spLocks noGrp="1"/>
          </p:cNvSpPr>
          <p:nvPr>
            <p:ph type="title"/>
          </p:nvPr>
        </p:nvSpPr>
        <p:spPr>
          <a:xfrm>
            <a:off x="457200" y="274638"/>
            <a:ext cx="8229600" cy="4297370"/>
          </a:xfrm>
        </p:spPr>
        <p:txBody>
          <a:bodyPr>
            <a:normAutofit fontScale="90000"/>
          </a:bodyPr>
          <a:lstStyle/>
          <a:p>
            <a:r>
              <a:rPr lang="ru-RU" sz="7200" b="1" dirty="0" smtClean="0">
                <a:latin typeface="Constantia" pitchFamily="18" charset="0"/>
              </a:rPr>
              <a:t>Подготовительные </a:t>
            </a:r>
            <a:br>
              <a:rPr lang="ru-RU" sz="7200" b="1" dirty="0" smtClean="0">
                <a:latin typeface="Constantia" pitchFamily="18" charset="0"/>
              </a:rPr>
            </a:br>
            <a:r>
              <a:rPr lang="ru-RU" sz="7200" b="1" dirty="0" smtClean="0">
                <a:latin typeface="Constantia" pitchFamily="18" charset="0"/>
              </a:rPr>
              <a:t>упражнения </a:t>
            </a:r>
            <a:br>
              <a:rPr lang="ru-RU" sz="7200" b="1" dirty="0" smtClean="0">
                <a:latin typeface="Constantia" pitchFamily="18" charset="0"/>
              </a:rPr>
            </a:br>
            <a:r>
              <a:rPr lang="ru-RU" sz="7200" dirty="0" smtClean="0"/>
              <a:t/>
            </a:r>
            <a:br>
              <a:rPr lang="ru-RU" sz="7200" dirty="0" smtClean="0"/>
            </a:br>
            <a:endParaRPr lang="ru-RU" sz="7200" dirty="0"/>
          </a:p>
        </p:txBody>
      </p:sp>
      <p:sp>
        <p:nvSpPr>
          <p:cNvPr id="3" name="Номер слайда 2"/>
          <p:cNvSpPr>
            <a:spLocks noGrp="1"/>
          </p:cNvSpPr>
          <p:nvPr>
            <p:ph type="sldNum" sz="quarter" idx="12"/>
          </p:nvPr>
        </p:nvSpPr>
        <p:spPr/>
        <p:txBody>
          <a:bodyPr/>
          <a:lstStyle/>
          <a:p>
            <a:fld id="{9EAEE150-F342-418D-8459-3BE1B75FD1C3}" type="slidenum">
              <a:rPr lang="ru-RU" smtClean="0"/>
              <a:pPr/>
              <a:t>20</a:t>
            </a:fld>
            <a:endParaRPr lang="ru-RU"/>
          </a:p>
        </p:txBody>
      </p:sp>
      <p:pic>
        <p:nvPicPr>
          <p:cNvPr id="1026" name="Picture 2"/>
          <p:cNvPicPr>
            <a:picLocks noChangeAspect="1" noChangeArrowheads="1" noCrop="1"/>
          </p:cNvPicPr>
          <p:nvPr/>
        </p:nvPicPr>
        <p:blipFill>
          <a:blip r:embed="rId3" cstate="print"/>
          <a:srcRect/>
          <a:stretch>
            <a:fillRect/>
          </a:stretch>
        </p:blipFill>
        <p:spPr bwMode="auto">
          <a:xfrm>
            <a:off x="571472" y="3786166"/>
            <a:ext cx="2500330" cy="3071834"/>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3357554" y="2428868"/>
            <a:ext cx="2643206" cy="3143272"/>
          </a:xfrm>
          <a:prstGeom prst="rect">
            <a:avLst/>
          </a:prstGeom>
          <a:noFill/>
          <a:ln w="9525">
            <a:noFill/>
            <a:miter lim="800000"/>
            <a:headEnd/>
            <a:tailEnd/>
          </a:ln>
          <a:effectLst/>
        </p:spPr>
      </p:pic>
      <p:sp>
        <p:nvSpPr>
          <p:cNvPr id="7" name="Управляющая кнопка: домой 6">
            <a:hlinkClick r:id="rId5" action="ppaction://hlinksldjump" highlightClick="1"/>
          </p:cNvPr>
          <p:cNvSpPr/>
          <p:nvPr/>
        </p:nvSpPr>
        <p:spPr>
          <a:xfrm>
            <a:off x="7572396" y="4857760"/>
            <a:ext cx="714380" cy="642942"/>
          </a:xfrm>
          <a:prstGeom prst="actionButtonHom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spTree>
  </p:cSld>
  <p:clrMapOvr>
    <a:masterClrMapping/>
  </p:clrMapOvr>
  <p:transition>
    <p:wipe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428604"/>
            <a:ext cx="8929718" cy="642942"/>
          </a:xfrm>
        </p:spPr>
        <p:txBody>
          <a:bodyPr>
            <a:normAutofit fontScale="90000"/>
          </a:bodyPr>
          <a:lstStyle/>
          <a:p>
            <a:r>
              <a:rPr lang="ru-RU" sz="3600" b="1" dirty="0" smtClean="0">
                <a:solidFill>
                  <a:srgbClr val="C00000"/>
                </a:solidFill>
              </a:rPr>
              <a:t>Обучение технике отталкивания с укороченного разбега.</a:t>
            </a:r>
            <a:r>
              <a:rPr lang="ru-RU" dirty="0" smtClean="0"/>
              <a:t/>
            </a:r>
            <a:br>
              <a:rPr lang="ru-RU" dirty="0" smtClean="0"/>
            </a:br>
            <a:endParaRPr lang="ru-RU" dirty="0"/>
          </a:p>
        </p:txBody>
      </p:sp>
      <p:sp>
        <p:nvSpPr>
          <p:cNvPr id="3" name="Содержимое 2"/>
          <p:cNvSpPr>
            <a:spLocks noGrp="1"/>
          </p:cNvSpPr>
          <p:nvPr>
            <p:ph idx="1"/>
          </p:nvPr>
        </p:nvSpPr>
        <p:spPr>
          <a:xfrm>
            <a:off x="214282" y="1142984"/>
            <a:ext cx="8472518" cy="5500726"/>
          </a:xfrm>
        </p:spPr>
        <p:txBody>
          <a:bodyPr>
            <a:normAutofit fontScale="40000" lnSpcReduction="20000"/>
          </a:bodyPr>
          <a:lstStyle/>
          <a:p>
            <a:pPr>
              <a:lnSpc>
                <a:spcPct val="120000"/>
              </a:lnSpc>
            </a:pPr>
            <a:r>
              <a:rPr lang="ru-RU" sz="5000" b="1" dirty="0" smtClean="0">
                <a:latin typeface="Arial" pitchFamily="34" charset="0"/>
                <a:cs typeface="Arial" pitchFamily="34" charset="0"/>
              </a:rPr>
              <a:t>Имитация техники отталкивания с одного шага из исходного положения: маховая нога впереди, туловище наклонено назад.</a:t>
            </a:r>
          </a:p>
          <a:p>
            <a:pPr>
              <a:lnSpc>
                <a:spcPct val="120000"/>
              </a:lnSpc>
              <a:buNone/>
            </a:pPr>
            <a:endParaRPr lang="ru-RU" sz="5000" b="1" dirty="0" smtClean="0">
              <a:latin typeface="Arial" pitchFamily="34" charset="0"/>
              <a:cs typeface="Arial" pitchFamily="34" charset="0"/>
            </a:endParaRPr>
          </a:p>
          <a:p>
            <a:pPr>
              <a:lnSpc>
                <a:spcPct val="120000"/>
              </a:lnSpc>
            </a:pPr>
            <a:r>
              <a:rPr lang="ru-RU" sz="5000" b="1" dirty="0" smtClean="0">
                <a:latin typeface="Arial" pitchFamily="34" charset="0"/>
                <a:cs typeface="Arial" pitchFamily="34" charset="0"/>
              </a:rPr>
              <a:t>Прыжки в длину с 2-3 беговых шагов – зафиксировать в воздухе положение «в шаге» и приземлиться в этом положении.</a:t>
            </a:r>
          </a:p>
          <a:p>
            <a:pPr>
              <a:lnSpc>
                <a:spcPct val="120000"/>
              </a:lnSpc>
              <a:buNone/>
            </a:pPr>
            <a:endParaRPr lang="ru-RU" sz="5000" b="1" dirty="0" smtClean="0">
              <a:latin typeface="Arial" pitchFamily="34" charset="0"/>
              <a:cs typeface="Arial" pitchFamily="34" charset="0"/>
            </a:endParaRPr>
          </a:p>
          <a:p>
            <a:pPr>
              <a:lnSpc>
                <a:spcPct val="120000"/>
              </a:lnSpc>
            </a:pPr>
            <a:r>
              <a:rPr lang="ru-RU" sz="5000" b="1" dirty="0" err="1" smtClean="0">
                <a:latin typeface="Arial" pitchFamily="34" charset="0"/>
                <a:cs typeface="Arial" pitchFamily="34" charset="0"/>
              </a:rPr>
              <a:t>Многоскоки</a:t>
            </a:r>
            <a:r>
              <a:rPr lang="ru-RU" sz="5000" b="1" dirty="0" smtClean="0">
                <a:latin typeface="Arial" pitchFamily="34" charset="0"/>
                <a:cs typeface="Arial" pitchFamily="34" charset="0"/>
              </a:rPr>
              <a:t> с выталкиванием вверх и выведением таза вперед.</a:t>
            </a:r>
          </a:p>
          <a:p>
            <a:pPr>
              <a:lnSpc>
                <a:spcPct val="120000"/>
              </a:lnSpc>
              <a:buNone/>
            </a:pPr>
            <a:r>
              <a:rPr lang="ru-RU" sz="5000" b="1" dirty="0" smtClean="0">
                <a:latin typeface="Arial" pitchFamily="34" charset="0"/>
                <a:cs typeface="Arial" pitchFamily="34" charset="0"/>
              </a:rPr>
              <a:t> </a:t>
            </a:r>
          </a:p>
          <a:p>
            <a:pPr marL="625475" indent="-92075" algn="ctr">
              <a:buNone/>
            </a:pPr>
            <a:r>
              <a:rPr lang="ru-RU" sz="3600" b="1" dirty="0" smtClean="0">
                <a:solidFill>
                  <a:srgbClr val="C00000"/>
                </a:solidFill>
              </a:rPr>
              <a:t>Методические указания по тренировке прыжков способом «согнув ноги».</a:t>
            </a:r>
          </a:p>
          <a:p>
            <a:pPr>
              <a:buNone/>
            </a:pPr>
            <a:r>
              <a:rPr lang="ru-RU" sz="3600" b="1" dirty="0" smtClean="0">
                <a:solidFill>
                  <a:srgbClr val="C00000"/>
                </a:solidFill>
              </a:rPr>
              <a:t> </a:t>
            </a:r>
          </a:p>
          <a:p>
            <a:r>
              <a:rPr lang="ru-RU" sz="4200" dirty="0" smtClean="0">
                <a:latin typeface="Arial" pitchFamily="34" charset="0"/>
                <a:cs typeface="Arial" pitchFamily="34" charset="0"/>
              </a:rPr>
              <a:t>Выполняя прыжки в длину с 2-3 шагов, прыгуны должны отталкиваться только вверх, обращая при этом внимание на полное выпрямление толчковой ноги. Это упражнение хорошо выполнять через планку на высоте 50-80 см. Во всех случаях при отталкивании маховая нога, согнутая в коленном суставе, энергичным движением выводится вперед и вверх от бедра. Носок маховой ноги берется на себя, таз в свою очередь выводится вперед.</a:t>
            </a:r>
          </a:p>
          <a:p>
            <a:pPr>
              <a:buNone/>
            </a:pPr>
            <a:endParaRPr lang="ru-RU" dirty="0"/>
          </a:p>
        </p:txBody>
      </p:sp>
      <p:sp>
        <p:nvSpPr>
          <p:cNvPr id="4" name="Номер слайда 3"/>
          <p:cNvSpPr>
            <a:spLocks noGrp="1"/>
          </p:cNvSpPr>
          <p:nvPr>
            <p:ph type="sldNum" sz="quarter" idx="12"/>
          </p:nvPr>
        </p:nvSpPr>
        <p:spPr/>
        <p:txBody>
          <a:bodyPr/>
          <a:lstStyle/>
          <a:p>
            <a:fld id="{9EAEE150-F342-418D-8459-3BE1B75FD1C3}" type="slidenum">
              <a:rPr lang="ru-RU" smtClean="0"/>
              <a:pPr/>
              <a:t>21</a:t>
            </a:fld>
            <a:endParaRPr lang="ru-RU"/>
          </a:p>
        </p:txBody>
      </p:sp>
      <p:sp>
        <p:nvSpPr>
          <p:cNvPr id="5" name="Управляющая кнопка: домой 4">
            <a:hlinkClick r:id="rId2" action="ppaction://hlinksldjump" highlightClick="1"/>
          </p:cNvPr>
          <p:cNvSpPr/>
          <p:nvPr/>
        </p:nvSpPr>
        <p:spPr>
          <a:xfrm>
            <a:off x="8072462" y="3143248"/>
            <a:ext cx="714380" cy="642942"/>
          </a:xfrm>
          <a:prstGeom prst="actionButtonHom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14"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16" dur="80"/>
                                        <p:tgtEl>
                                          <p:spTgt spid="3">
                                            <p:txEl>
                                              <p:pRg st="2" end="2"/>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21" dur="80"/>
                                        <p:tgtEl>
                                          <p:spTgt spid="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23" dur="80"/>
                                        <p:tgtEl>
                                          <p:spTgt spid="3">
                                            <p:txEl>
                                              <p:pRg st="4" end="4"/>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blinds(horizontal)">
                                      <p:cBhvr>
                                        <p:cTn id="28" dur="500"/>
                                        <p:tgtEl>
                                          <p:spTgt spid="3">
                                            <p:txEl>
                                              <p:pRg st="6" end="6"/>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blinds(horizontal)">
                                      <p:cBhvr>
                                        <p:cTn id="31" dur="500"/>
                                        <p:tgtEl>
                                          <p:spTgt spid="3">
                                            <p:txEl>
                                              <p:pRg st="7" end="7"/>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blinds(horizontal)">
                                      <p:cBhvr>
                                        <p:cTn id="3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txBody>
          <a:bodyPr>
            <a:noAutofit/>
          </a:bodyPr>
          <a:lstStyle/>
          <a:p>
            <a:r>
              <a:rPr lang="ru-RU" sz="3200" b="1" dirty="0" smtClean="0">
                <a:solidFill>
                  <a:srgbClr val="C00000"/>
                </a:solidFill>
              </a:rPr>
              <a:t>Обучение прыгунов движению в полете и приземлению.</a:t>
            </a:r>
            <a:r>
              <a:rPr lang="ru-RU" sz="3200" dirty="0" smtClean="0"/>
              <a:t/>
            </a:r>
            <a:br>
              <a:rPr lang="ru-RU" sz="3200" dirty="0" smtClean="0"/>
            </a:br>
            <a:endParaRPr lang="ru-RU" sz="3200" dirty="0"/>
          </a:p>
        </p:txBody>
      </p:sp>
      <p:sp>
        <p:nvSpPr>
          <p:cNvPr id="3" name="Содержимое 2"/>
          <p:cNvSpPr>
            <a:spLocks noGrp="1"/>
          </p:cNvSpPr>
          <p:nvPr>
            <p:ph idx="1"/>
          </p:nvPr>
        </p:nvSpPr>
        <p:spPr>
          <a:xfrm>
            <a:off x="457200" y="1142984"/>
            <a:ext cx="8472518" cy="5214974"/>
          </a:xfrm>
        </p:spPr>
        <p:txBody>
          <a:bodyPr>
            <a:normAutofit fontScale="55000" lnSpcReduction="20000"/>
          </a:bodyPr>
          <a:lstStyle/>
          <a:p>
            <a:r>
              <a:rPr lang="ru-RU" sz="3400" b="1" dirty="0" err="1" smtClean="0">
                <a:latin typeface="Arial" pitchFamily="34" charset="0"/>
                <a:cs typeface="Arial" pitchFamily="34" charset="0"/>
              </a:rPr>
              <a:t>Пробегание</a:t>
            </a:r>
            <a:r>
              <a:rPr lang="ru-RU" sz="3400" b="1" dirty="0" smtClean="0">
                <a:latin typeface="Arial" pitchFamily="34" charset="0"/>
                <a:cs typeface="Arial" pitchFamily="34" charset="0"/>
              </a:rPr>
              <a:t> отрезков с неполного разбега «в шаге» с подтягиванием толчковой ноги к маховой во время приземления.</a:t>
            </a:r>
          </a:p>
          <a:p>
            <a:pPr>
              <a:buNone/>
            </a:pPr>
            <a:endParaRPr lang="ru-RU" sz="3400" b="1" dirty="0" smtClean="0">
              <a:latin typeface="Arial" pitchFamily="34" charset="0"/>
              <a:cs typeface="Arial" pitchFamily="34" charset="0"/>
            </a:endParaRPr>
          </a:p>
          <a:p>
            <a:r>
              <a:rPr lang="ru-RU" sz="3400" b="1" dirty="0" smtClean="0">
                <a:latin typeface="Arial" pitchFamily="34" charset="0"/>
                <a:cs typeface="Arial" pitchFamily="34" charset="0"/>
              </a:rPr>
              <a:t>Прыжок «в шаге» с последующим подтягиванием ног, согнутых в коленях, к груди.</a:t>
            </a:r>
          </a:p>
          <a:p>
            <a:pPr>
              <a:buNone/>
            </a:pPr>
            <a:endParaRPr lang="ru-RU" sz="3400" b="1" dirty="0" smtClean="0">
              <a:latin typeface="Arial" pitchFamily="34" charset="0"/>
              <a:cs typeface="Arial" pitchFamily="34" charset="0"/>
            </a:endParaRPr>
          </a:p>
          <a:p>
            <a:r>
              <a:rPr lang="ru-RU" sz="3400" b="1" dirty="0" smtClean="0">
                <a:latin typeface="Arial" pitchFamily="34" charset="0"/>
                <a:cs typeface="Arial" pitchFamily="34" charset="0"/>
              </a:rPr>
              <a:t>Прыжок с места с выбрасыванием ног вперед и приземлением на ягодицы.</a:t>
            </a:r>
          </a:p>
          <a:p>
            <a:pPr>
              <a:buNone/>
            </a:pPr>
            <a:endParaRPr lang="ru-RU" sz="3400" b="1" dirty="0" smtClean="0">
              <a:latin typeface="Arial" pitchFamily="34" charset="0"/>
              <a:cs typeface="Arial" pitchFamily="34" charset="0"/>
            </a:endParaRPr>
          </a:p>
          <a:p>
            <a:r>
              <a:rPr lang="ru-RU" sz="3400" b="1" dirty="0" smtClean="0">
                <a:latin typeface="Arial" pitchFamily="34" charset="0"/>
                <a:cs typeface="Arial" pitchFamily="34" charset="0"/>
              </a:rPr>
              <a:t>Прыжок в длину «в шаге» с небольшого разбега, с подтягиванием ног к груди и последующим выбрасыванием их далеко вперед.</a:t>
            </a:r>
          </a:p>
          <a:p>
            <a:pPr>
              <a:buNone/>
            </a:pPr>
            <a:r>
              <a:rPr lang="ru-RU" sz="3400" b="1" dirty="0" smtClean="0">
                <a:latin typeface="Arial" pitchFamily="34" charset="0"/>
                <a:cs typeface="Arial" pitchFamily="34" charset="0"/>
              </a:rPr>
              <a:t> </a:t>
            </a:r>
          </a:p>
          <a:p>
            <a:r>
              <a:rPr lang="ru-RU" i="1" dirty="0" smtClean="0">
                <a:solidFill>
                  <a:srgbClr val="C00000"/>
                </a:solidFill>
                <a:latin typeface="Arial" pitchFamily="34" charset="0"/>
                <a:cs typeface="Arial" pitchFamily="34" charset="0"/>
              </a:rPr>
              <a:t>Методические указания по тренировке прыжков способом «согнув ноги».</a:t>
            </a:r>
          </a:p>
          <a:p>
            <a:pPr>
              <a:buNone/>
            </a:pPr>
            <a:endParaRPr lang="ru-RU" dirty="0" smtClean="0"/>
          </a:p>
          <a:p>
            <a:r>
              <a:rPr lang="ru-RU" dirty="0" smtClean="0">
                <a:latin typeface="Arial" pitchFamily="34" charset="0"/>
                <a:cs typeface="Arial" pitchFamily="34" charset="0"/>
              </a:rPr>
              <a:t>Обращать внимание прыгунов на полное выпрямление толчковой ноги.</a:t>
            </a:r>
          </a:p>
          <a:p>
            <a:pPr>
              <a:buNone/>
            </a:pPr>
            <a:r>
              <a:rPr lang="ru-RU" dirty="0" smtClean="0">
                <a:latin typeface="Arial" pitchFamily="34" charset="0"/>
                <a:cs typeface="Arial" pitchFamily="34" charset="0"/>
              </a:rPr>
              <a:t> </a:t>
            </a:r>
          </a:p>
          <a:p>
            <a:endParaRPr lang="ru-RU" dirty="0"/>
          </a:p>
        </p:txBody>
      </p:sp>
      <p:sp>
        <p:nvSpPr>
          <p:cNvPr id="4" name="Номер слайда 3"/>
          <p:cNvSpPr>
            <a:spLocks noGrp="1"/>
          </p:cNvSpPr>
          <p:nvPr>
            <p:ph type="sldNum" sz="quarter" idx="12"/>
          </p:nvPr>
        </p:nvSpPr>
        <p:spPr/>
        <p:txBody>
          <a:bodyPr/>
          <a:lstStyle/>
          <a:p>
            <a:fld id="{9EAEE150-F342-418D-8459-3BE1B75FD1C3}" type="slidenum">
              <a:rPr lang="ru-RU" smtClean="0"/>
              <a:pPr/>
              <a:t>22</a:t>
            </a:fld>
            <a:endParaRPr lang="ru-RU"/>
          </a:p>
        </p:txBody>
      </p:sp>
      <p:sp>
        <p:nvSpPr>
          <p:cNvPr id="5" name="Управляющая кнопка: домой 4">
            <a:hlinkClick r:id="rId2" action="ppaction://hlinksldjump" highlightClick="1"/>
          </p:cNvPr>
          <p:cNvSpPr/>
          <p:nvPr/>
        </p:nvSpPr>
        <p:spPr>
          <a:xfrm>
            <a:off x="7215206" y="5857892"/>
            <a:ext cx="714380" cy="642942"/>
          </a:xfrm>
          <a:prstGeom prst="actionButtonHom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14"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16" dur="80"/>
                                        <p:tgtEl>
                                          <p:spTgt spid="3">
                                            <p:txEl>
                                              <p:pRg st="2" end="2"/>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21" dur="80"/>
                                        <p:tgtEl>
                                          <p:spTgt spid="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23" dur="80"/>
                                        <p:tgtEl>
                                          <p:spTgt spid="3">
                                            <p:txEl>
                                              <p:pRg st="4" end="4"/>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3">
                                            <p:txEl>
                                              <p:pRg st="6" end="6"/>
                                            </p:txEl>
                                          </p:spTgt>
                                        </p:tgtEl>
                                        <p:attrNameLst>
                                          <p:attrName>style.visibility</p:attrName>
                                        </p:attrNameLst>
                                      </p:cBhvr>
                                      <p:to>
                                        <p:strVal val="visible"/>
                                      </p:to>
                                    </p:set>
                                    <p:anim calcmode="discrete" valueType="clr">
                                      <p:cBhvr override="childStyle">
                                        <p:cTn id="28" dur="80"/>
                                        <p:tgtEl>
                                          <p:spTgt spid="3">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3">
                                            <p:txEl>
                                              <p:pRg st="6" end="6"/>
                                            </p:txEl>
                                          </p:spTgt>
                                        </p:tgtEl>
                                        <p:attrNameLst>
                                          <p:attrName>fillcolor</p:attrName>
                                        </p:attrNameLst>
                                      </p:cBhvr>
                                      <p:tavLst>
                                        <p:tav tm="0">
                                          <p:val>
                                            <p:clrVal>
                                              <a:schemeClr val="accent2"/>
                                            </p:clrVal>
                                          </p:val>
                                        </p:tav>
                                        <p:tav tm="50000">
                                          <p:val>
                                            <p:clrVal>
                                              <a:schemeClr val="hlink"/>
                                            </p:clrVal>
                                          </p:val>
                                        </p:tav>
                                      </p:tavLst>
                                    </p:anim>
                                    <p:set>
                                      <p:cBhvr>
                                        <p:cTn id="30" dur="80"/>
                                        <p:tgtEl>
                                          <p:spTgt spid="3">
                                            <p:txEl>
                                              <p:pRg st="6" end="6"/>
                                            </p:txEl>
                                          </p:spTgt>
                                        </p:tgtEl>
                                        <p:attrNameLst>
                                          <p:attrName>fill.type</p:attrName>
                                        </p:attrNameLst>
                                      </p:cBhvr>
                                      <p:to>
                                        <p:strVal val="solid"/>
                                      </p:to>
                                    </p:set>
                                  </p:childTnLst>
                                </p:cTn>
                              </p:par>
                              <p:par>
                                <p:cTn id="31" presetID="27" presetClass="entr" presetSubtype="0" fill="hold" nodeType="withEffect">
                                  <p:stCondLst>
                                    <p:cond delay="0"/>
                                  </p:stCondLst>
                                  <p:iterate type="lt">
                                    <p:tmPct val="50000"/>
                                  </p:iterate>
                                  <p:childTnLst>
                                    <p:set>
                                      <p:cBhvr>
                                        <p:cTn id="32" dur="1" fill="hold">
                                          <p:stCondLst>
                                            <p:cond delay="0"/>
                                          </p:stCondLst>
                                        </p:cTn>
                                        <p:tgtEl>
                                          <p:spTgt spid="3">
                                            <p:txEl>
                                              <p:pRg st="7" end="7"/>
                                            </p:txEl>
                                          </p:spTgt>
                                        </p:tgtEl>
                                        <p:attrNameLst>
                                          <p:attrName>style.visibility</p:attrName>
                                        </p:attrNameLst>
                                      </p:cBhvr>
                                      <p:to>
                                        <p:strVal val="visible"/>
                                      </p:to>
                                    </p:set>
                                    <p:anim calcmode="discrete" valueType="clr">
                                      <p:cBhvr override="childStyle">
                                        <p:cTn id="33" dur="80"/>
                                        <p:tgtEl>
                                          <p:spTgt spid="3">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3">
                                            <p:txEl>
                                              <p:pRg st="7" end="7"/>
                                            </p:txEl>
                                          </p:spTgt>
                                        </p:tgtEl>
                                        <p:attrNameLst>
                                          <p:attrName>fillcolor</p:attrName>
                                        </p:attrNameLst>
                                      </p:cBhvr>
                                      <p:tavLst>
                                        <p:tav tm="0">
                                          <p:val>
                                            <p:clrVal>
                                              <a:schemeClr val="accent2"/>
                                            </p:clrVal>
                                          </p:val>
                                        </p:tav>
                                        <p:tav tm="50000">
                                          <p:val>
                                            <p:clrVal>
                                              <a:schemeClr val="hlink"/>
                                            </p:clrVal>
                                          </p:val>
                                        </p:tav>
                                      </p:tavLst>
                                    </p:anim>
                                    <p:set>
                                      <p:cBhvr>
                                        <p:cTn id="35" dur="80"/>
                                        <p:tgtEl>
                                          <p:spTgt spid="3">
                                            <p:txEl>
                                              <p:pRg st="7" end="7"/>
                                            </p:txEl>
                                          </p:spTgt>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box(in)">
                                      <p:cBhvr>
                                        <p:cTn id="40" dur="500"/>
                                        <p:tgtEl>
                                          <p:spTgt spid="3">
                                            <p:txEl>
                                              <p:pRg st="8" end="8"/>
                                            </p:txEl>
                                          </p:spTgt>
                                        </p:tgtEl>
                                      </p:cBhvr>
                                    </p:animEffect>
                                  </p:childTnLst>
                                </p:cTn>
                              </p:par>
                              <p:par>
                                <p:cTn id="41" presetID="4" presetClass="entr" presetSubtype="16"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box(in)">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989034"/>
          </a:xfrm>
        </p:spPr>
        <p:txBody>
          <a:bodyPr>
            <a:normAutofit fontScale="90000"/>
          </a:bodyPr>
          <a:lstStyle/>
          <a:p>
            <a:r>
              <a:rPr lang="ru-RU" sz="3600" dirty="0" smtClean="0"/>
              <a:t/>
            </a:r>
            <a:br>
              <a:rPr lang="ru-RU" sz="3600" dirty="0" smtClean="0"/>
            </a:br>
            <a:r>
              <a:rPr lang="ru-RU" sz="3600" b="1" dirty="0" smtClean="0">
                <a:solidFill>
                  <a:srgbClr val="C00000"/>
                </a:solidFill>
              </a:rPr>
              <a:t>Обучение ритму полного разбега и подбор разбега.</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62500" lnSpcReduction="20000"/>
          </a:bodyPr>
          <a:lstStyle/>
          <a:p>
            <a:r>
              <a:rPr lang="ru-RU" b="1" dirty="0" err="1" smtClean="0">
                <a:latin typeface="Arial" pitchFamily="34" charset="0"/>
                <a:cs typeface="Arial" pitchFamily="34" charset="0"/>
              </a:rPr>
              <a:t>Пробегание</a:t>
            </a:r>
            <a:r>
              <a:rPr lang="ru-RU" b="1" dirty="0" smtClean="0">
                <a:latin typeface="Arial" pitchFamily="34" charset="0"/>
                <a:cs typeface="Arial" pitchFamily="34" charset="0"/>
              </a:rPr>
              <a:t> отрезков в ритме разбега с определенной линии и выталкивание после 18-19 беговых шагов.</a:t>
            </a:r>
          </a:p>
          <a:p>
            <a:pPr>
              <a:buNone/>
            </a:pPr>
            <a:endParaRPr lang="ru-RU" b="1" dirty="0" smtClean="0">
              <a:latin typeface="Arial" pitchFamily="34" charset="0"/>
              <a:cs typeface="Arial" pitchFamily="34" charset="0"/>
            </a:endParaRPr>
          </a:p>
          <a:p>
            <a:r>
              <a:rPr lang="ru-RU" b="1" dirty="0" smtClean="0">
                <a:latin typeface="Arial" pitchFamily="34" charset="0"/>
                <a:cs typeface="Arial" pitchFamily="34" charset="0"/>
              </a:rPr>
              <a:t>Измерение полученного отрезка и перенос его на сектор для прыжков.</a:t>
            </a:r>
          </a:p>
          <a:p>
            <a:endParaRPr lang="ru-RU" b="1" dirty="0" smtClean="0">
              <a:latin typeface="Arial" pitchFamily="34" charset="0"/>
              <a:cs typeface="Arial" pitchFamily="34" charset="0"/>
            </a:endParaRPr>
          </a:p>
          <a:p>
            <a:r>
              <a:rPr lang="ru-RU" b="1" dirty="0" smtClean="0">
                <a:latin typeface="Arial" pitchFamily="34" charset="0"/>
                <a:cs typeface="Arial" pitchFamily="34" charset="0"/>
              </a:rPr>
              <a:t>Окончательный подбор разбега</a:t>
            </a:r>
          </a:p>
          <a:p>
            <a:pPr>
              <a:buNone/>
            </a:pPr>
            <a:r>
              <a:rPr lang="ru-RU" dirty="0" smtClean="0">
                <a:latin typeface="Arial" pitchFamily="34" charset="0"/>
                <a:cs typeface="Arial" pitchFamily="34" charset="0"/>
              </a:rPr>
              <a:t> </a:t>
            </a:r>
          </a:p>
          <a:p>
            <a:pPr>
              <a:buNone/>
            </a:pPr>
            <a:r>
              <a:rPr lang="ru-RU" dirty="0" smtClean="0">
                <a:latin typeface="Arial" pitchFamily="34" charset="0"/>
                <a:cs typeface="Arial" pitchFamily="34" charset="0"/>
              </a:rPr>
              <a:t> </a:t>
            </a:r>
          </a:p>
          <a:p>
            <a:r>
              <a:rPr lang="ru-RU" i="1" dirty="0" smtClean="0">
                <a:solidFill>
                  <a:srgbClr val="C00000"/>
                </a:solidFill>
                <a:latin typeface="Arial" pitchFamily="34" charset="0"/>
                <a:cs typeface="Arial" pitchFamily="34" charset="0"/>
              </a:rPr>
              <a:t>Методические указания по тренировке прыжков способом «согнув ноги».</a:t>
            </a:r>
          </a:p>
          <a:p>
            <a:pPr>
              <a:buNone/>
            </a:pPr>
            <a:r>
              <a:rPr lang="ru-RU" dirty="0" smtClean="0">
                <a:latin typeface="Arial" pitchFamily="34" charset="0"/>
                <a:cs typeface="Arial" pitchFamily="34" charset="0"/>
              </a:rPr>
              <a:t> </a:t>
            </a:r>
          </a:p>
          <a:p>
            <a:r>
              <a:rPr lang="ru-RU" dirty="0" smtClean="0">
                <a:latin typeface="Arial" pitchFamily="34" charset="0"/>
                <a:cs typeface="Arial" pitchFamily="34" charset="0"/>
              </a:rPr>
              <a:t>После того как подобран разбег и перенесен на сектор для прыжков, прыгун пробегая этот отрезок завершает бег прыжком в районе бруска, не глядя на него.</a:t>
            </a:r>
          </a:p>
          <a:p>
            <a:endParaRPr lang="ru-RU" dirty="0"/>
          </a:p>
        </p:txBody>
      </p:sp>
      <p:sp>
        <p:nvSpPr>
          <p:cNvPr id="4" name="Номер слайда 3"/>
          <p:cNvSpPr>
            <a:spLocks noGrp="1"/>
          </p:cNvSpPr>
          <p:nvPr>
            <p:ph type="sldNum" sz="quarter" idx="12"/>
          </p:nvPr>
        </p:nvSpPr>
        <p:spPr/>
        <p:txBody>
          <a:bodyPr/>
          <a:lstStyle/>
          <a:p>
            <a:fld id="{9EAEE150-F342-418D-8459-3BE1B75FD1C3}" type="slidenum">
              <a:rPr lang="ru-RU" smtClean="0"/>
              <a:pPr/>
              <a:t>23</a:t>
            </a:fld>
            <a:endParaRPr lang="ru-RU"/>
          </a:p>
        </p:txBody>
      </p:sp>
      <p:sp>
        <p:nvSpPr>
          <p:cNvPr id="5" name="Управляющая кнопка: домой 4">
            <a:hlinkClick r:id="rId2" action="ppaction://hlinksldjump" highlightClick="1"/>
          </p:cNvPr>
          <p:cNvSpPr/>
          <p:nvPr/>
        </p:nvSpPr>
        <p:spPr>
          <a:xfrm>
            <a:off x="7143768" y="5715016"/>
            <a:ext cx="714380" cy="642942"/>
          </a:xfrm>
          <a:prstGeom prst="actionButtonHom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14"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16" dur="80"/>
                                        <p:tgtEl>
                                          <p:spTgt spid="3">
                                            <p:txEl>
                                              <p:pRg st="2" end="2"/>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21" dur="80"/>
                                        <p:tgtEl>
                                          <p:spTgt spid="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23" dur="80"/>
                                        <p:tgtEl>
                                          <p:spTgt spid="3">
                                            <p:txEl>
                                              <p:pRg st="4" end="4"/>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 calcmode="lin" valueType="num">
                                      <p:cBhvr>
                                        <p:cTn id="28"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7" end="7"/>
                                            </p:txEl>
                                          </p:spTgt>
                                        </p:tgtEl>
                                      </p:cBhvr>
                                    </p:animEffect>
                                  </p:childTnLst>
                                </p:cTn>
                              </p:par>
                              <p:par>
                                <p:cTn id="31" presetID="55"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p:cTn id="33"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34"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35" dur="1000"/>
                                        <p:tgtEl>
                                          <p:spTgt spid="3">
                                            <p:txEl>
                                              <p:pRg st="8" end="8"/>
                                            </p:txEl>
                                          </p:spTgt>
                                        </p:tgtEl>
                                      </p:cBhvr>
                                    </p:animEffect>
                                  </p:childTnLst>
                                </p:cTn>
                              </p:par>
                              <p:par>
                                <p:cTn id="36" presetID="55"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 calcmode="lin" valueType="num">
                                      <p:cBhvr>
                                        <p:cTn id="38" dur="1000" fill="hold"/>
                                        <p:tgtEl>
                                          <p:spTgt spid="3">
                                            <p:txEl>
                                              <p:pRg st="9" end="9"/>
                                            </p:txEl>
                                          </p:spTgt>
                                        </p:tgtEl>
                                        <p:attrNameLst>
                                          <p:attrName>ppt_w</p:attrName>
                                        </p:attrNameLst>
                                      </p:cBhvr>
                                      <p:tavLst>
                                        <p:tav tm="0">
                                          <p:val>
                                            <p:strVal val="#ppt_w*0.70"/>
                                          </p:val>
                                        </p:tav>
                                        <p:tav tm="100000">
                                          <p:val>
                                            <p:strVal val="#ppt_w"/>
                                          </p:val>
                                        </p:tav>
                                      </p:tavLst>
                                    </p:anim>
                                    <p:anim calcmode="lin" valueType="num">
                                      <p:cBhvr>
                                        <p:cTn id="39" dur="1000" fill="hold"/>
                                        <p:tgtEl>
                                          <p:spTgt spid="3">
                                            <p:txEl>
                                              <p:pRg st="9" end="9"/>
                                            </p:txEl>
                                          </p:spTgt>
                                        </p:tgtEl>
                                        <p:attrNameLst>
                                          <p:attrName>ppt_h</p:attrName>
                                        </p:attrNameLst>
                                      </p:cBhvr>
                                      <p:tavLst>
                                        <p:tav tm="0">
                                          <p:val>
                                            <p:strVal val="#ppt_h"/>
                                          </p:val>
                                        </p:tav>
                                        <p:tav tm="100000">
                                          <p:val>
                                            <p:strVal val="#ppt_h"/>
                                          </p:val>
                                        </p:tav>
                                      </p:tavLst>
                                    </p:anim>
                                    <p:animEffect transition="in" filter="fade">
                                      <p:cBhvr>
                                        <p:cTn id="40"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4"/>
          <p:cNvPicPr>
            <a:picLocks noChangeAspect="1" noChangeArrowheads="1"/>
          </p:cNvPicPr>
          <p:nvPr/>
        </p:nvPicPr>
        <p:blipFill>
          <a:blip r:embed="rId2" cstate="print"/>
          <a:srcRect/>
          <a:stretch>
            <a:fillRect/>
          </a:stretch>
        </p:blipFill>
        <p:spPr bwMode="auto">
          <a:xfrm>
            <a:off x="2643174" y="357166"/>
            <a:ext cx="3071834" cy="3500462"/>
          </a:xfrm>
          <a:prstGeom prst="rect">
            <a:avLst/>
          </a:prstGeom>
          <a:noFill/>
          <a:ln w="9525">
            <a:noFill/>
            <a:miter lim="800000"/>
            <a:headEnd/>
            <a:tailEnd/>
          </a:ln>
          <a:effectLst/>
        </p:spPr>
      </p:pic>
      <p:sp>
        <p:nvSpPr>
          <p:cNvPr id="5" name="Заголовок 4"/>
          <p:cNvSpPr>
            <a:spLocks noGrp="1"/>
          </p:cNvSpPr>
          <p:nvPr>
            <p:ph type="title"/>
          </p:nvPr>
        </p:nvSpPr>
        <p:spPr>
          <a:xfrm>
            <a:off x="428596" y="357166"/>
            <a:ext cx="8229600" cy="5040000"/>
          </a:xfrm>
        </p:spPr>
        <p:txBody>
          <a:bodyPr/>
          <a:lstStyle/>
          <a:p>
            <a:endParaRPr lang="ru-RU" b="1" dirty="0">
              <a:solidFill>
                <a:srgbClr val="FF0000"/>
              </a:solidFill>
            </a:endParaRPr>
          </a:p>
        </p:txBody>
      </p:sp>
      <p:sp>
        <p:nvSpPr>
          <p:cNvPr id="4" name="Номер слайда 3"/>
          <p:cNvSpPr>
            <a:spLocks noGrp="1"/>
          </p:cNvSpPr>
          <p:nvPr>
            <p:ph type="sldNum" sz="quarter" idx="12"/>
          </p:nvPr>
        </p:nvSpPr>
        <p:spPr/>
        <p:txBody>
          <a:bodyPr/>
          <a:lstStyle/>
          <a:p>
            <a:fld id="{9EAEE150-F342-418D-8459-3BE1B75FD1C3}" type="slidenum">
              <a:rPr lang="ru-RU" smtClean="0"/>
              <a:pPr/>
              <a:t>24</a:t>
            </a:fld>
            <a:endParaRPr lang="ru-RU"/>
          </a:p>
        </p:txBody>
      </p:sp>
      <p:sp>
        <p:nvSpPr>
          <p:cNvPr id="6" name="Прямоугольник 5"/>
          <p:cNvSpPr/>
          <p:nvPr/>
        </p:nvSpPr>
        <p:spPr>
          <a:xfrm>
            <a:off x="202053" y="1643050"/>
            <a:ext cx="8739893"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Желаю вам высоких побед!</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9938" name="Picture 2"/>
          <p:cNvPicPr>
            <a:picLocks noChangeAspect="1" noChangeArrowheads="1" noCrop="1"/>
          </p:cNvPicPr>
          <p:nvPr/>
        </p:nvPicPr>
        <p:blipFill>
          <a:blip r:embed="rId3" cstate="print"/>
          <a:srcRect/>
          <a:stretch>
            <a:fillRect/>
          </a:stretch>
        </p:blipFill>
        <p:spPr bwMode="auto">
          <a:xfrm>
            <a:off x="428596" y="3286124"/>
            <a:ext cx="3429024" cy="3286148"/>
          </a:xfrm>
          <a:prstGeom prst="rect">
            <a:avLst/>
          </a:prstGeom>
          <a:noFill/>
          <a:ln w="9525">
            <a:noFill/>
            <a:miter lim="800000"/>
            <a:headEnd/>
            <a:tailEnd/>
          </a:ln>
        </p:spPr>
      </p:pic>
      <p:pic>
        <p:nvPicPr>
          <p:cNvPr id="39939" name="Picture 3"/>
          <p:cNvPicPr>
            <a:picLocks noChangeAspect="1" noChangeArrowheads="1" noCrop="1"/>
          </p:cNvPicPr>
          <p:nvPr/>
        </p:nvPicPr>
        <p:blipFill>
          <a:blip r:embed="rId4" cstate="print"/>
          <a:srcRect/>
          <a:stretch>
            <a:fillRect/>
          </a:stretch>
        </p:blipFill>
        <p:spPr bwMode="auto">
          <a:xfrm>
            <a:off x="4929190" y="3143248"/>
            <a:ext cx="3457578" cy="3333750"/>
          </a:xfrm>
          <a:prstGeom prst="rect">
            <a:avLst/>
          </a:prstGeom>
          <a:noFill/>
          <a:ln w="9525">
            <a:noFill/>
            <a:miter lim="800000"/>
            <a:headEnd/>
            <a:tailEnd/>
          </a:ln>
        </p:spPr>
      </p:pic>
      <p:sp>
        <p:nvSpPr>
          <p:cNvPr id="8" name="Управляющая кнопка: домой 7">
            <a:hlinkClick r:id="rId5" action="ppaction://hlinksldjump" highlightClick="1"/>
          </p:cNvPr>
          <p:cNvSpPr/>
          <p:nvPr/>
        </p:nvSpPr>
        <p:spPr>
          <a:xfrm>
            <a:off x="7858148" y="428604"/>
            <a:ext cx="714380" cy="642942"/>
          </a:xfrm>
          <a:prstGeom prst="actionButtonHom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strVal val="#ppt_w*0.70"/>
                                          </p:val>
                                        </p:tav>
                                        <p:tav tm="100000">
                                          <p:val>
                                            <p:strVal val="#ppt_w"/>
                                          </p:val>
                                        </p:tav>
                                      </p:tavLst>
                                    </p:anim>
                                    <p:anim calcmode="lin" valueType="num">
                                      <p:cBhvr>
                                        <p:cTn id="8" dur="2000" fill="hold"/>
                                        <p:tgtEl>
                                          <p:spTgt spid="6"/>
                                        </p:tgtEl>
                                        <p:attrNameLst>
                                          <p:attrName>ppt_h</p:attrName>
                                        </p:attrNameLst>
                                      </p:cBhvr>
                                      <p:tavLst>
                                        <p:tav tm="0">
                                          <p:val>
                                            <p:strVal val="#ppt_h"/>
                                          </p:val>
                                        </p:tav>
                                        <p:tav tm="100000">
                                          <p:val>
                                            <p:strVal val="#ppt_h"/>
                                          </p:val>
                                        </p:tav>
                                      </p:tavLst>
                                    </p:anim>
                                    <p:animEffect transition="in" filter="fade">
                                      <p:cBhvr>
                                        <p:cTn id="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8229600" cy="5286412"/>
          </a:xfrm>
        </p:spPr>
        <p:txBody>
          <a:bodyPr>
            <a:normAutofit fontScale="90000"/>
          </a:bodyPr>
          <a:lstStyle/>
          <a:p>
            <a:r>
              <a:rPr lang="ru-RU" dirty="0" smtClean="0"/>
              <a:t/>
            </a:r>
            <a:br>
              <a:rPr lang="ru-RU" dirty="0" smtClean="0"/>
            </a:br>
            <a:r>
              <a:rPr lang="ru-RU" dirty="0" smtClean="0"/>
              <a:t/>
            </a:r>
            <a:br>
              <a:rPr lang="ru-RU" dirty="0" smtClean="0"/>
            </a:br>
            <a:r>
              <a:rPr lang="ru-RU" dirty="0" smtClean="0"/>
              <a:t/>
            </a:r>
            <a:br>
              <a:rPr lang="ru-RU" dirty="0" smtClean="0"/>
            </a:br>
            <a:r>
              <a:rPr lang="ru-RU" sz="3100" dirty="0" smtClean="0">
                <a:latin typeface="Arial" pitchFamily="34" charset="0"/>
                <a:cs typeface="Arial" pitchFamily="34" charset="0"/>
              </a:rPr>
              <a:t>При составлении презентации были  использованы интернет ресурсы:</a:t>
            </a:r>
            <a:br>
              <a:rPr lang="ru-RU" sz="3100" dirty="0" smtClean="0">
                <a:latin typeface="Arial" pitchFamily="34" charset="0"/>
                <a:cs typeface="Arial" pitchFamily="34" charset="0"/>
              </a:rPr>
            </a:br>
            <a:r>
              <a:rPr lang="en-US" sz="2800" i="1" dirty="0" smtClean="0"/>
              <a:t>http</a:t>
            </a:r>
            <a:r>
              <a:rPr lang="ru-RU" sz="2800" i="1" dirty="0" smtClean="0"/>
              <a:t>//</a:t>
            </a:r>
            <a:r>
              <a:rPr lang="en-US" sz="2800" i="1" dirty="0" smtClean="0"/>
              <a:t>images</a:t>
            </a:r>
            <a:r>
              <a:rPr lang="ru-RU" sz="2800" i="1" dirty="0" smtClean="0"/>
              <a:t>.</a:t>
            </a:r>
            <a:r>
              <a:rPr lang="en-US" sz="2800" i="1" dirty="0" err="1" smtClean="0"/>
              <a:t>yandex</a:t>
            </a:r>
            <a:r>
              <a:rPr lang="ru-RU" sz="2800" i="1" dirty="0" smtClean="0"/>
              <a:t>.</a:t>
            </a:r>
            <a:r>
              <a:rPr lang="en-US" sz="2800" i="1" dirty="0" err="1" smtClean="0"/>
              <a:t>ru</a:t>
            </a:r>
            <a:r>
              <a:rPr lang="ru-RU" sz="2800" i="1" dirty="0" smtClean="0"/>
              <a:t>.</a:t>
            </a:r>
            <a:r>
              <a:rPr lang="ru-RU" sz="2800" dirty="0" smtClean="0"/>
              <a:t/>
            </a:r>
            <a:br>
              <a:rPr lang="ru-RU" sz="2800" dirty="0" smtClean="0"/>
            </a:br>
            <a:r>
              <a:rPr lang="en-US" sz="2800" i="1" dirty="0" smtClean="0"/>
              <a:t>http</a:t>
            </a:r>
            <a:r>
              <a:rPr lang="ru-RU" sz="2800" i="1" dirty="0" smtClean="0"/>
              <a:t>://</a:t>
            </a:r>
            <a:r>
              <a:rPr lang="en-US" sz="2800" i="1" dirty="0" err="1" smtClean="0"/>
              <a:t>ru</a:t>
            </a:r>
            <a:r>
              <a:rPr lang="ru-RU" sz="2800" i="1" dirty="0" smtClean="0"/>
              <a:t>.</a:t>
            </a:r>
            <a:r>
              <a:rPr lang="en-US" sz="2800" i="1" dirty="0" err="1" smtClean="0"/>
              <a:t>wikipedia</a:t>
            </a:r>
            <a:r>
              <a:rPr lang="ru-RU" sz="2800" i="1" dirty="0" smtClean="0"/>
              <a:t>.</a:t>
            </a:r>
            <a:r>
              <a:rPr lang="en-US" sz="2800" i="1" dirty="0" smtClean="0"/>
              <a:t>org</a:t>
            </a:r>
            <a:r>
              <a:rPr lang="ru-RU" sz="2800" i="1" dirty="0" smtClean="0"/>
              <a:t>.</a:t>
            </a:r>
            <a:r>
              <a:rPr lang="ru-RU" sz="2800" dirty="0" smtClean="0"/>
              <a:t/>
            </a:r>
            <a:br>
              <a:rPr lang="ru-RU" sz="2800" dirty="0" smtClean="0"/>
            </a:br>
            <a:r>
              <a:rPr lang="en-US" sz="2800" i="1" dirty="0" smtClean="0"/>
              <a:t>http://www.bibliofond.ru</a:t>
            </a:r>
            <a:r>
              <a:rPr lang="ru-RU" sz="2800" dirty="0" smtClean="0"/>
              <a:t/>
            </a:r>
            <a:br>
              <a:rPr lang="ru-RU" sz="2800" dirty="0" smtClean="0"/>
            </a:br>
            <a:r>
              <a:rPr lang="ru-RU" sz="3100" dirty="0" smtClean="0">
                <a:latin typeface="Arial" pitchFamily="34" charset="0"/>
                <a:cs typeface="Arial" pitchFamily="34" charset="0"/>
              </a:rPr>
              <a:t/>
            </a:r>
            <a:br>
              <a:rPr lang="ru-RU" sz="3100" dirty="0" smtClean="0">
                <a:latin typeface="Arial" pitchFamily="34" charset="0"/>
                <a:cs typeface="Arial" pitchFamily="34" charset="0"/>
              </a:rPr>
            </a:br>
            <a:r>
              <a:rPr lang="ru-RU" sz="3100" dirty="0" smtClean="0">
                <a:latin typeface="Arial" pitchFamily="34" charset="0"/>
                <a:cs typeface="Arial" pitchFamily="34" charset="0"/>
              </a:rPr>
              <a:t>литература:</a:t>
            </a:r>
            <a:br>
              <a:rPr lang="ru-RU" sz="3100" dirty="0" smtClean="0">
                <a:latin typeface="Arial" pitchFamily="34" charset="0"/>
                <a:cs typeface="Arial" pitchFamily="34" charset="0"/>
              </a:rPr>
            </a:br>
            <a:r>
              <a:rPr lang="ru-RU" sz="3100" dirty="0" err="1" smtClean="0">
                <a:latin typeface="Arial" pitchFamily="34" charset="0"/>
                <a:cs typeface="Arial" pitchFamily="34" charset="0"/>
              </a:rPr>
              <a:t>М.Я.Виленский</a:t>
            </a:r>
            <a:r>
              <a:rPr lang="ru-RU" sz="3100" dirty="0" smtClean="0">
                <a:latin typeface="Arial" pitchFamily="34" charset="0"/>
                <a:cs typeface="Arial" pitchFamily="34" charset="0"/>
              </a:rPr>
              <a:t> </a:t>
            </a:r>
            <a:br>
              <a:rPr lang="ru-RU" sz="3100" dirty="0" smtClean="0">
                <a:latin typeface="Arial" pitchFamily="34" charset="0"/>
                <a:cs typeface="Arial" pitchFamily="34" charset="0"/>
              </a:rPr>
            </a:br>
            <a:r>
              <a:rPr lang="ru-RU" sz="3100" dirty="0" smtClean="0">
                <a:latin typeface="Arial" pitchFamily="34" charset="0"/>
                <a:cs typeface="Arial" pitchFamily="34" charset="0"/>
              </a:rPr>
              <a:t>«Физическая культура 5- 6 -7.</a:t>
            </a:r>
            <a:br>
              <a:rPr lang="ru-RU" sz="3100" dirty="0" smtClean="0">
                <a:latin typeface="Arial" pitchFamily="34" charset="0"/>
                <a:cs typeface="Arial" pitchFamily="34" charset="0"/>
              </a:rPr>
            </a:br>
            <a:r>
              <a:rPr lang="ru-RU" sz="3100" dirty="0" smtClean="0">
                <a:latin typeface="Arial" pitchFamily="34" charset="0"/>
                <a:cs typeface="Arial" pitchFamily="34" charset="0"/>
              </a:rPr>
              <a:t>Методические рекомендации».</a:t>
            </a:r>
            <a:r>
              <a:rPr lang="en-US" sz="3100" dirty="0" smtClean="0">
                <a:latin typeface="Arial" pitchFamily="34" charset="0"/>
                <a:cs typeface="Arial" pitchFamily="34" charset="0"/>
              </a:rPr>
              <a:t>2013</a:t>
            </a:r>
            <a:r>
              <a:rPr lang="ru-RU" sz="3100" dirty="0" smtClean="0">
                <a:latin typeface="Arial" pitchFamily="34" charset="0"/>
                <a:cs typeface="Arial" pitchFamily="34" charset="0"/>
              </a:rPr>
              <a:t>г. </a:t>
            </a:r>
            <a:br>
              <a:rPr lang="ru-RU" sz="3100" dirty="0" smtClean="0">
                <a:latin typeface="Arial" pitchFamily="34" charset="0"/>
                <a:cs typeface="Arial" pitchFamily="34" charset="0"/>
              </a:rPr>
            </a:br>
            <a:r>
              <a:rPr lang="ru-RU" sz="3100" dirty="0" smtClean="0">
                <a:latin typeface="Arial" pitchFamily="34" charset="0"/>
                <a:cs typeface="Arial" pitchFamily="34" charset="0"/>
              </a:rPr>
              <a:t>«Просвещение».</a:t>
            </a:r>
            <a:r>
              <a:rPr lang="en-US" sz="3100" dirty="0" smtClean="0"/>
              <a:t/>
            </a:r>
            <a:br>
              <a:rPr lang="en-US" sz="3100" dirty="0" smtClean="0"/>
            </a:br>
            <a:r>
              <a:rPr lang="ru-RU" dirty="0" smtClean="0"/>
              <a:t/>
            </a:r>
            <a:br>
              <a:rPr lang="ru-RU" dirty="0" smtClean="0"/>
            </a:br>
            <a:r>
              <a:rPr lang="ru-RU" dirty="0" smtClean="0"/>
              <a:t/>
            </a:r>
            <a:br>
              <a:rPr lang="ru-RU" dirty="0" smtClean="0"/>
            </a:br>
            <a:r>
              <a:rPr lang="ru-RU" dirty="0" smtClean="0"/>
              <a:t/>
            </a:r>
            <a:br>
              <a:rPr lang="ru-RU" dirty="0" smtClean="0"/>
            </a:br>
            <a:endParaRPr lang="ru-RU" dirty="0"/>
          </a:p>
        </p:txBody>
      </p:sp>
      <p:sp>
        <p:nvSpPr>
          <p:cNvPr id="3" name="Номер слайда 2"/>
          <p:cNvSpPr>
            <a:spLocks noGrp="1"/>
          </p:cNvSpPr>
          <p:nvPr>
            <p:ph type="sldNum" sz="quarter" idx="12"/>
          </p:nvPr>
        </p:nvSpPr>
        <p:spPr/>
        <p:txBody>
          <a:bodyPr/>
          <a:lstStyle/>
          <a:p>
            <a:fld id="{9EAEE150-F342-418D-8459-3BE1B75FD1C3}" type="slidenum">
              <a:rPr lang="ru-RU" smtClean="0"/>
              <a:pPr/>
              <a:t>25</a:t>
            </a:fld>
            <a:endParaRPr lang="ru-RU"/>
          </a:p>
        </p:txBody>
      </p:sp>
      <p:sp>
        <p:nvSpPr>
          <p:cNvPr id="4" name="Управляющая кнопка: домой 3">
            <a:hlinkClick r:id="rId2" action="ppaction://hlinksldjump" highlightClick="1"/>
          </p:cNvPr>
          <p:cNvSpPr/>
          <p:nvPr/>
        </p:nvSpPr>
        <p:spPr>
          <a:xfrm>
            <a:off x="428596" y="5715016"/>
            <a:ext cx="714380" cy="642942"/>
          </a:xfrm>
          <a:prstGeom prst="actionButtonHom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spTree>
  </p:cSld>
  <p:clrMapOvr>
    <a:masterClrMapping/>
  </p:clrMapOvr>
  <p:transition>
    <p:wipe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a:xfrm>
            <a:off x="3000364" y="214290"/>
            <a:ext cx="5857916" cy="5957910"/>
          </a:xfrm>
        </p:spPr>
        <p:txBody>
          <a:bodyPr>
            <a:noAutofit/>
          </a:bodyPr>
          <a:lstStyle/>
          <a:p>
            <a:r>
              <a:rPr lang="ru-RU" sz="2000" b="1" dirty="0">
                <a:latin typeface="Arial" pitchFamily="34" charset="0"/>
                <a:cs typeface="Arial" pitchFamily="34" charset="0"/>
              </a:rPr>
              <a:t>Прыжок в длину был распространённой дисциплиной античных олимпийских игр. По дошедшим свидетельствам, техника прыжка принципиально отличалась от современной. При прыжке атлеты держали в руках специальный груз, напоминающий гантели, который перед </a:t>
            </a:r>
            <a:r>
              <a:rPr lang="ru-RU" sz="2000" b="1" dirty="0" smtClean="0">
                <a:latin typeface="Arial" pitchFamily="34" charset="0"/>
                <a:cs typeface="Arial" pitchFamily="34" charset="0"/>
              </a:rPr>
              <a:t>приземлением отбрасывали </a:t>
            </a:r>
            <a:r>
              <a:rPr lang="ru-RU" sz="2000" b="1" dirty="0">
                <a:latin typeface="Arial" pitchFamily="34" charset="0"/>
                <a:cs typeface="Arial" pitchFamily="34" charset="0"/>
              </a:rPr>
              <a:t>назад. Вероятно, считалось, что таким образом они увеличивают длину прыжка</a:t>
            </a:r>
            <a:r>
              <a:rPr lang="ru-RU" sz="2000" b="1" dirty="0" smtClean="0">
                <a:latin typeface="Arial" pitchFamily="34" charset="0"/>
                <a:cs typeface="Arial" pitchFamily="34" charset="0"/>
              </a:rPr>
              <a:t>.</a:t>
            </a:r>
            <a:endParaRPr lang="ru-RU" sz="2000" b="1" dirty="0">
              <a:latin typeface="Arial" pitchFamily="34" charset="0"/>
              <a:cs typeface="Arial" pitchFamily="34" charset="0"/>
            </a:endParaRPr>
          </a:p>
          <a:p>
            <a:r>
              <a:rPr lang="ru-RU" sz="2000" b="1" dirty="0">
                <a:latin typeface="Arial" pitchFamily="34" charset="0"/>
                <a:cs typeface="Arial" pitchFamily="34" charset="0"/>
              </a:rPr>
              <a:t> </a:t>
            </a:r>
          </a:p>
          <a:p>
            <a:r>
              <a:rPr lang="ru-RU" sz="2000" b="1" dirty="0">
                <a:latin typeface="Arial" pitchFamily="34" charset="0"/>
                <a:cs typeface="Arial" pitchFamily="34" charset="0"/>
              </a:rPr>
              <a:t>По имеющимся данным древнегреческий атлет </a:t>
            </a:r>
            <a:r>
              <a:rPr lang="ru-RU" sz="2000" b="1" dirty="0" err="1">
                <a:latin typeface="Arial" pitchFamily="34" charset="0"/>
                <a:cs typeface="Arial" pitchFamily="34" charset="0"/>
              </a:rPr>
              <a:t>Хионис</a:t>
            </a:r>
            <a:r>
              <a:rPr lang="ru-RU" sz="2000" b="1" dirty="0">
                <a:latin typeface="Arial" pitchFamily="34" charset="0"/>
                <a:cs typeface="Arial" pitchFamily="34" charset="0"/>
              </a:rPr>
              <a:t> на Играх прошедших в 656 году до н. э. достиг результата 7,05 м. Есть также сведения о том что некоторые атлеты достигали результатов свыше 15 метров, но исследователи считают что речь идёт о тройном </a:t>
            </a:r>
            <a:r>
              <a:rPr lang="ru-RU" sz="2000" b="1" dirty="0" smtClean="0">
                <a:latin typeface="Arial" pitchFamily="34" charset="0"/>
                <a:cs typeface="Arial" pitchFamily="34" charset="0"/>
              </a:rPr>
              <a:t>прыжке.</a:t>
            </a:r>
            <a:endParaRPr lang="ru-RU" sz="2000" b="1" dirty="0">
              <a:latin typeface="Arial" pitchFamily="34" charset="0"/>
              <a:cs typeface="Arial" pitchFamily="34" charset="0"/>
            </a:endParaRPr>
          </a:p>
        </p:txBody>
      </p:sp>
      <p:sp>
        <p:nvSpPr>
          <p:cNvPr id="8" name="Рисунок 7"/>
          <p:cNvSpPr>
            <a:spLocks noGrp="1"/>
          </p:cNvSpPr>
          <p:nvPr>
            <p:ph type="pic" idx="1"/>
          </p:nvPr>
        </p:nvSpPr>
        <p:spPr>
          <a:xfrm>
            <a:off x="3428992" y="571480"/>
            <a:ext cx="5000660" cy="5786478"/>
          </a:xfrm>
        </p:spPr>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3073" name="Рисунок 13"/>
          <p:cNvPicPr>
            <a:picLocks noChangeAspect="1" noChangeArrowheads="1"/>
          </p:cNvPicPr>
          <p:nvPr/>
        </p:nvPicPr>
        <p:blipFill>
          <a:blip r:embed="rId2" cstate="print"/>
          <a:srcRect/>
          <a:stretch>
            <a:fillRect/>
          </a:stretch>
        </p:blipFill>
        <p:spPr bwMode="auto">
          <a:xfrm>
            <a:off x="500034" y="1285860"/>
            <a:ext cx="2286016" cy="4357718"/>
          </a:xfrm>
          <a:prstGeom prst="rect">
            <a:avLst/>
          </a:prstGeom>
          <a:noFill/>
        </p:spPr>
      </p:pic>
      <p:sp>
        <p:nvSpPr>
          <p:cNvPr id="3075" name="Rectangle 3"/>
          <p:cNvSpPr>
            <a:spLocks noChangeArrowheads="1"/>
          </p:cNvSpPr>
          <p:nvPr/>
        </p:nvSpPr>
        <p:spPr bwMode="auto">
          <a:xfrm>
            <a:off x="0" y="2419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12" name="Номер слайда 11"/>
          <p:cNvSpPr>
            <a:spLocks noGrp="1"/>
          </p:cNvSpPr>
          <p:nvPr>
            <p:ph type="sldNum" sz="quarter" idx="12"/>
          </p:nvPr>
        </p:nvSpPr>
        <p:spPr>
          <a:xfrm>
            <a:off x="6572264" y="6492875"/>
            <a:ext cx="2133600" cy="365125"/>
          </a:xfrm>
        </p:spPr>
        <p:txBody>
          <a:bodyPr/>
          <a:lstStyle/>
          <a:p>
            <a:fld id="{9EAEE150-F342-418D-8459-3BE1B75FD1C3}" type="slidenum">
              <a:rPr lang="ru-RU" smtClean="0"/>
              <a:pPr/>
              <a:t>3</a:t>
            </a:fld>
            <a:endParaRPr lang="ru-RU"/>
          </a:p>
        </p:txBody>
      </p:sp>
      <p:sp>
        <p:nvSpPr>
          <p:cNvPr id="10" name="Управляющая кнопка: домой 9">
            <a:hlinkClick r:id="rId3" action="ppaction://hlinksldjump" highlightClick="1"/>
          </p:cNvPr>
          <p:cNvSpPr/>
          <p:nvPr/>
        </p:nvSpPr>
        <p:spPr>
          <a:xfrm>
            <a:off x="928662" y="6000768"/>
            <a:ext cx="714380" cy="642942"/>
          </a:xfrm>
          <a:prstGeom prst="actionButtonHom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2" end="2"/>
                                            </p:txEl>
                                          </p:spTgt>
                                        </p:tgtEl>
                                        <p:attrNameLst>
                                          <p:attrName>style.visibility</p:attrName>
                                        </p:attrNameLst>
                                      </p:cBhvr>
                                      <p:to>
                                        <p:strVal val="visible"/>
                                      </p:to>
                                    </p:set>
                                    <p:anim calcmode="discrete" valueType="clr">
                                      <p:cBhvr override="childStyle">
                                        <p:cTn id="7" dur="80"/>
                                        <p:tgtEl>
                                          <p:spTgt spid="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2" end="2"/>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2" end="2"/>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073"/>
                                        </p:tgtEl>
                                        <p:attrNameLst>
                                          <p:attrName>style.visibility</p:attrName>
                                        </p:attrNameLst>
                                      </p:cBhvr>
                                      <p:to>
                                        <p:strVal val="visible"/>
                                      </p:to>
                                    </p:set>
                                    <p:anim calcmode="lin" valueType="num">
                                      <p:cBhvr>
                                        <p:cTn id="14" dur="2000" fill="hold"/>
                                        <p:tgtEl>
                                          <p:spTgt spid="3073"/>
                                        </p:tgtEl>
                                        <p:attrNameLst>
                                          <p:attrName>ppt_w</p:attrName>
                                        </p:attrNameLst>
                                      </p:cBhvr>
                                      <p:tavLst>
                                        <p:tav tm="0">
                                          <p:val>
                                            <p:fltVal val="0"/>
                                          </p:val>
                                        </p:tav>
                                        <p:tav tm="100000">
                                          <p:val>
                                            <p:strVal val="#ppt_w"/>
                                          </p:val>
                                        </p:tav>
                                      </p:tavLst>
                                    </p:anim>
                                    <p:anim calcmode="lin" valueType="num">
                                      <p:cBhvr>
                                        <p:cTn id="15" dur="2000" fill="hold"/>
                                        <p:tgtEl>
                                          <p:spTgt spid="3073"/>
                                        </p:tgtEl>
                                        <p:attrNameLst>
                                          <p:attrName>ppt_h</p:attrName>
                                        </p:attrNameLst>
                                      </p:cBhvr>
                                      <p:tavLst>
                                        <p:tav tm="0">
                                          <p:val>
                                            <p:fltVal val="0"/>
                                          </p:val>
                                        </p:tav>
                                        <p:tav tm="100000">
                                          <p:val>
                                            <p:strVal val="#ppt_h"/>
                                          </p:val>
                                        </p:tav>
                                      </p:tavLst>
                                    </p:anim>
                                    <p:animEffect transition="in" filter="fade">
                                      <p:cBhvr>
                                        <p:cTn id="16" dur="2000"/>
                                        <p:tgtEl>
                                          <p:spTgt spid="3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Grp="1" noChangeAspect="1" noChangeArrowheads="1"/>
          </p:cNvPicPr>
          <p:nvPr>
            <p:ph type="pic" idx="1"/>
          </p:nvPr>
        </p:nvPicPr>
        <p:blipFill>
          <a:blip r:embed="rId2" cstate="print"/>
          <a:srcRect t="19" b="19"/>
          <a:stretch>
            <a:fillRect/>
          </a:stretch>
        </p:blipFill>
        <p:spPr bwMode="auto">
          <a:xfrm>
            <a:off x="0" y="714356"/>
            <a:ext cx="3500430" cy="5853496"/>
          </a:xfrm>
          <a:prstGeom prst="flowChartProcess">
            <a:avLst/>
          </a:prstGeom>
          <a:noFill/>
          <a:ln w="9525">
            <a:noFill/>
            <a:miter lim="800000"/>
            <a:headEnd/>
            <a:tailEnd/>
          </a:ln>
          <a:effectLst/>
        </p:spPr>
      </p:pic>
      <p:sp>
        <p:nvSpPr>
          <p:cNvPr id="7" name="Заголовок 6"/>
          <p:cNvSpPr>
            <a:spLocks noGrp="1"/>
          </p:cNvSpPr>
          <p:nvPr>
            <p:ph type="title"/>
          </p:nvPr>
        </p:nvSpPr>
        <p:spPr>
          <a:xfrm>
            <a:off x="2071670" y="285728"/>
            <a:ext cx="6572296" cy="5857916"/>
          </a:xfrm>
        </p:spPr>
        <p:txBody>
          <a:bodyPr>
            <a:noAutofit/>
          </a:bodyPr>
          <a:lstStyle/>
          <a:p>
            <a:r>
              <a:rPr lang="ru-RU" sz="2400" smtClean="0">
                <a:latin typeface="Arial Black" pitchFamily="34" charset="0"/>
              </a:rPr>
              <a:t>Прыжки в длину с разбега – это скоростно-силовое упражнение. Со стороны, кажется, что выполнять прыжок в длину просто. Но за этой простотой скрывается огромные усилия, которые проявляет прыгун в короткий момент времени (в фазу прыжка). Самая большая трудность для прыгунов в длину, это, пожалуй, способность сохранять набранную горизонтальную скорость в разбеге в сочетании с его отталкиванием, а также создание вертикальной скорости для наилучшего подъема вверх</a:t>
            </a:r>
            <a:endParaRPr lang="ru-RU" sz="2400" dirty="0">
              <a:latin typeface="Arial Black" pitchFamily="34" charset="0"/>
            </a:endParaRPr>
          </a:p>
        </p:txBody>
      </p:sp>
      <p:sp>
        <p:nvSpPr>
          <p:cNvPr id="13" name="Номер слайда 12"/>
          <p:cNvSpPr>
            <a:spLocks noGrp="1"/>
          </p:cNvSpPr>
          <p:nvPr>
            <p:ph type="sldNum" sz="quarter" idx="12"/>
          </p:nvPr>
        </p:nvSpPr>
        <p:spPr/>
        <p:txBody>
          <a:bodyPr/>
          <a:lstStyle/>
          <a:p>
            <a:fld id="{9EAEE150-F342-418D-8459-3BE1B75FD1C3}" type="slidenum">
              <a:rPr lang="ru-RU" smtClean="0"/>
              <a:pPr/>
              <a:t>4</a:t>
            </a:fld>
            <a:endParaRPr lang="ru-RU"/>
          </a:p>
        </p:txBody>
      </p:sp>
      <p:sp>
        <p:nvSpPr>
          <p:cNvPr id="5" name="Управляющая кнопка: домой 4">
            <a:hlinkClick r:id="rId3" action="ppaction://hlinksldjump" highlightClick="1"/>
          </p:cNvPr>
          <p:cNvSpPr/>
          <p:nvPr/>
        </p:nvSpPr>
        <p:spPr>
          <a:xfrm>
            <a:off x="642910" y="5857892"/>
            <a:ext cx="714380" cy="642942"/>
          </a:xfrm>
          <a:prstGeom prst="actionButtonHom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p:cTn id="7" dur="2000" fill="hold"/>
                                        <p:tgtEl>
                                          <p:spTgt spid="2052"/>
                                        </p:tgtEl>
                                        <p:attrNameLst>
                                          <p:attrName>ppt_w</p:attrName>
                                        </p:attrNameLst>
                                      </p:cBhvr>
                                      <p:tavLst>
                                        <p:tav tm="0">
                                          <p:val>
                                            <p:fltVal val="0"/>
                                          </p:val>
                                        </p:tav>
                                        <p:tav tm="100000">
                                          <p:val>
                                            <p:strVal val="#ppt_w"/>
                                          </p:val>
                                        </p:tav>
                                      </p:tavLst>
                                    </p:anim>
                                    <p:anim calcmode="lin" valueType="num">
                                      <p:cBhvr>
                                        <p:cTn id="8" dur="2000" fill="hold"/>
                                        <p:tgtEl>
                                          <p:spTgt spid="2052"/>
                                        </p:tgtEl>
                                        <p:attrNameLst>
                                          <p:attrName>ppt_h</p:attrName>
                                        </p:attrNameLst>
                                      </p:cBhvr>
                                      <p:tavLst>
                                        <p:tav tm="0">
                                          <p:val>
                                            <p:fltVal val="0"/>
                                          </p:val>
                                        </p:tav>
                                        <p:tav tm="100000">
                                          <p:val>
                                            <p:strVal val="#ppt_h"/>
                                          </p:val>
                                        </p:tav>
                                      </p:tavLst>
                                    </p:anim>
                                    <p:animEffect transition="in" filter="fade">
                                      <p:cBhvr>
                                        <p:cTn id="9"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500042"/>
            <a:ext cx="3000396" cy="928694"/>
          </a:xfrm>
        </p:spPr>
        <p:txBody>
          <a:bodyPr>
            <a:noAutofit/>
          </a:bodyPr>
          <a:lstStyle/>
          <a:p>
            <a:pPr algn="ctr"/>
            <a:r>
              <a:rPr lang="ru-RU" sz="2400" dirty="0" smtClean="0"/>
              <a:t>Прыжок в длину стилем </a:t>
            </a:r>
            <a:br>
              <a:rPr lang="ru-RU" sz="2400" dirty="0" smtClean="0"/>
            </a:br>
            <a:r>
              <a:rPr lang="ru-RU" sz="2400" dirty="0" smtClean="0"/>
              <a:t>«согнув ноги»</a:t>
            </a:r>
            <a:endParaRPr lang="ru-RU" sz="2400" dirty="0"/>
          </a:p>
        </p:txBody>
      </p:sp>
      <p:sp>
        <p:nvSpPr>
          <p:cNvPr id="4" name="Текст 3"/>
          <p:cNvSpPr>
            <a:spLocks noGrp="1"/>
          </p:cNvSpPr>
          <p:nvPr>
            <p:ph type="body" sz="half" idx="2"/>
          </p:nvPr>
        </p:nvSpPr>
        <p:spPr/>
        <p:txBody>
          <a:bodyPr>
            <a:noAutofit/>
          </a:bodyPr>
          <a:lstStyle/>
          <a:p>
            <a:r>
              <a:rPr lang="ru-RU" sz="2000" dirty="0"/>
              <a:t>Простейшая техника, известная ещё с </a:t>
            </a:r>
            <a:r>
              <a:rPr lang="en-US" sz="2000" dirty="0"/>
              <a:t>XIX</a:t>
            </a:r>
            <a:r>
              <a:rPr lang="ru-RU" sz="2000" dirty="0"/>
              <a:t> века и знакомая спортсменам-любителям с уроков физкультуры — это прыжок «в шаге» или «согнув ноги». После отталкивания толчковая нога через сторону присоединяется к маховой и плечи отводятся немного назад. Хотя это элементарный вариант прыжка, но им пользуются атлеты высокого уровня и в </a:t>
            </a:r>
            <a:r>
              <a:rPr lang="en-US" sz="2000" dirty="0"/>
              <a:t>XXI</a:t>
            </a:r>
            <a:r>
              <a:rPr lang="ru-RU" sz="2000" dirty="0"/>
              <a:t> веке.</a:t>
            </a:r>
          </a:p>
        </p:txBody>
      </p:sp>
      <p:pic>
        <p:nvPicPr>
          <p:cNvPr id="5" name="Содержимое 4"/>
          <p:cNvPicPr>
            <a:picLocks noGrp="1"/>
          </p:cNvPicPr>
          <p:nvPr>
            <p:ph idx="1"/>
          </p:nvPr>
        </p:nvPicPr>
        <p:blipFill>
          <a:blip r:embed="rId2" cstate="print"/>
          <a:srcRect/>
          <a:stretch>
            <a:fillRect/>
          </a:stretch>
        </p:blipFill>
        <p:spPr bwMode="auto">
          <a:xfrm>
            <a:off x="3357554" y="928670"/>
            <a:ext cx="5500726" cy="4857785"/>
          </a:xfrm>
          <a:prstGeom prst="rect">
            <a:avLst/>
          </a:prstGeom>
          <a:noFill/>
          <a:ln w="9525">
            <a:noFill/>
            <a:miter lim="800000"/>
            <a:headEnd/>
            <a:tailEnd/>
          </a:ln>
        </p:spPr>
      </p:pic>
      <p:sp>
        <p:nvSpPr>
          <p:cNvPr id="6" name="Номер слайда 5"/>
          <p:cNvSpPr>
            <a:spLocks noGrp="1"/>
          </p:cNvSpPr>
          <p:nvPr>
            <p:ph type="sldNum" sz="quarter" idx="12"/>
          </p:nvPr>
        </p:nvSpPr>
        <p:spPr/>
        <p:txBody>
          <a:bodyPr/>
          <a:lstStyle/>
          <a:p>
            <a:fld id="{9EAEE150-F342-418D-8459-3BE1B75FD1C3}" type="slidenum">
              <a:rPr lang="ru-RU" smtClean="0"/>
              <a:pPr/>
              <a:t>5</a:t>
            </a:fld>
            <a:endParaRPr lang="ru-RU"/>
          </a:p>
        </p:txBody>
      </p:sp>
      <p:sp>
        <p:nvSpPr>
          <p:cNvPr id="7" name="Управляющая кнопка: домой 6">
            <a:hlinkClick r:id="rId3" action="ppaction://hlinksldjump" highlightClick="1"/>
          </p:cNvPr>
          <p:cNvSpPr/>
          <p:nvPr/>
        </p:nvSpPr>
        <p:spPr>
          <a:xfrm>
            <a:off x="7286644" y="5929330"/>
            <a:ext cx="714380" cy="642942"/>
          </a:xfrm>
          <a:prstGeom prst="actionButtonHom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1857356" y="357166"/>
            <a:ext cx="5500726" cy="4500594"/>
          </a:xfrm>
          <a:prstGeom prst="rect">
            <a:avLst/>
          </a:prstGeom>
          <a:noFill/>
          <a:ln w="9525">
            <a:noFill/>
            <a:miter lim="800000"/>
            <a:headEnd/>
            <a:tailEnd/>
          </a:ln>
          <a:effectLst/>
        </p:spPr>
      </p:pic>
      <p:sp>
        <p:nvSpPr>
          <p:cNvPr id="2" name="Заголовок 1"/>
          <p:cNvSpPr>
            <a:spLocks noGrp="1"/>
          </p:cNvSpPr>
          <p:nvPr>
            <p:ph type="title"/>
          </p:nvPr>
        </p:nvSpPr>
        <p:spPr>
          <a:xfrm>
            <a:off x="722313" y="4214818"/>
            <a:ext cx="7772400" cy="2071702"/>
          </a:xfrm>
        </p:spPr>
        <p:txBody>
          <a:bodyPr anchor="ctr">
            <a:normAutofit fontScale="90000"/>
          </a:bodyPr>
          <a:lstStyle/>
          <a:p>
            <a:pPr>
              <a:lnSpc>
                <a:spcPct val="150000"/>
              </a:lnSpc>
            </a:pPr>
            <a:r>
              <a:rPr lang="ru-RU" sz="2200" dirty="0" smtClean="0">
                <a:solidFill>
                  <a:schemeClr val="tx1"/>
                </a:solidFill>
                <a:latin typeface="Arial" pitchFamily="34" charset="0"/>
                <a:cs typeface="Arial" pitchFamily="34" charset="0"/>
              </a:rPr>
              <a:t>Способ «согнув ноги» в прыжках в длину является самым простым из трех способов прыжков в длину с разбега. Вот почему этот способ целесообразно принимают в начальной стадии обучения прыжков в длину.</a:t>
            </a:r>
            <a:r>
              <a:rPr lang="ru-RU" dirty="0" smtClean="0">
                <a:solidFill>
                  <a:schemeClr val="tx1"/>
                </a:solidFill>
                <a:latin typeface="Arial Black" pitchFamily="34" charset="0"/>
              </a:rPr>
              <a:t/>
            </a:r>
            <a:br>
              <a:rPr lang="ru-RU" dirty="0" smtClean="0">
                <a:solidFill>
                  <a:schemeClr val="tx1"/>
                </a:solidFill>
                <a:latin typeface="Arial Black" pitchFamily="34" charset="0"/>
              </a:rPr>
            </a:br>
            <a:endParaRPr lang="ru-RU" dirty="0"/>
          </a:p>
        </p:txBody>
      </p:sp>
      <p:sp>
        <p:nvSpPr>
          <p:cNvPr id="3" name="Текст 2"/>
          <p:cNvSpPr>
            <a:spLocks noGrp="1"/>
          </p:cNvSpPr>
          <p:nvPr>
            <p:ph type="body" idx="1"/>
          </p:nvPr>
        </p:nvSpPr>
        <p:spPr>
          <a:xfrm>
            <a:off x="722313" y="1000109"/>
            <a:ext cx="7772400" cy="3406792"/>
          </a:xfrm>
        </p:spPr>
        <p:txBody>
          <a:bodyPr/>
          <a:lstStyle/>
          <a:p>
            <a:endParaRPr lang="ru-RU" dirty="0"/>
          </a:p>
        </p:txBody>
      </p:sp>
      <p:sp>
        <p:nvSpPr>
          <p:cNvPr id="5" name="Номер слайда 4"/>
          <p:cNvSpPr>
            <a:spLocks noGrp="1"/>
          </p:cNvSpPr>
          <p:nvPr>
            <p:ph type="sldNum" sz="quarter" idx="12"/>
          </p:nvPr>
        </p:nvSpPr>
        <p:spPr/>
        <p:txBody>
          <a:bodyPr/>
          <a:lstStyle/>
          <a:p>
            <a:fld id="{9EAEE150-F342-418D-8459-3BE1B75FD1C3}" type="slidenum">
              <a:rPr lang="ru-RU" smtClean="0"/>
              <a:pPr/>
              <a:t>6</a:t>
            </a:fld>
            <a:endParaRPr lang="ru-RU"/>
          </a:p>
        </p:txBody>
      </p:sp>
      <p:sp>
        <p:nvSpPr>
          <p:cNvPr id="6" name="Управляющая кнопка: домой 5">
            <a:hlinkClick r:id="rId3" action="ppaction://hlinksldjump" highlightClick="1"/>
          </p:cNvPr>
          <p:cNvSpPr/>
          <p:nvPr/>
        </p:nvSpPr>
        <p:spPr>
          <a:xfrm>
            <a:off x="6929454" y="5929330"/>
            <a:ext cx="714380" cy="642942"/>
          </a:xfrm>
          <a:prstGeom prst="actionButtonHom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2000" fill="hold"/>
                                        <p:tgtEl>
                                          <p:spTgt spid="17410"/>
                                        </p:tgtEl>
                                        <p:attrNameLst>
                                          <p:attrName>ppt_w</p:attrName>
                                        </p:attrNameLst>
                                      </p:cBhvr>
                                      <p:tavLst>
                                        <p:tav tm="0">
                                          <p:val>
                                            <p:fltVal val="0"/>
                                          </p:val>
                                        </p:tav>
                                        <p:tav tm="100000">
                                          <p:val>
                                            <p:strVal val="#ppt_w"/>
                                          </p:val>
                                        </p:tav>
                                      </p:tavLst>
                                    </p:anim>
                                    <p:anim calcmode="lin" valueType="num">
                                      <p:cBhvr>
                                        <p:cTn id="8" dur="2000" fill="hold"/>
                                        <p:tgtEl>
                                          <p:spTgt spid="17410"/>
                                        </p:tgtEl>
                                        <p:attrNameLst>
                                          <p:attrName>ppt_h</p:attrName>
                                        </p:attrNameLst>
                                      </p:cBhvr>
                                      <p:tavLst>
                                        <p:tav tm="0">
                                          <p:val>
                                            <p:fltVal val="0"/>
                                          </p:val>
                                        </p:tav>
                                        <p:tav tm="100000">
                                          <p:val>
                                            <p:strVal val="#ppt_h"/>
                                          </p:val>
                                        </p:tav>
                                      </p:tavLst>
                                    </p:anim>
                                    <p:animEffect transition="in" filter="fade">
                                      <p:cBhvr>
                                        <p:cTn id="9" dur="20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3643338" cy="857256"/>
          </a:xfrm>
        </p:spPr>
        <p:txBody>
          <a:bodyPr>
            <a:noAutofit/>
          </a:bodyPr>
          <a:lstStyle/>
          <a:p>
            <a:r>
              <a:rPr lang="ru-RU" sz="2400" dirty="0" smtClean="0"/>
              <a:t>Прыжок в длину стилем «Прогнувшись</a:t>
            </a:r>
            <a:r>
              <a:rPr lang="ru-RU" sz="3200" dirty="0" smtClean="0"/>
              <a:t>»</a:t>
            </a:r>
            <a:endParaRPr lang="ru-RU" sz="3200" dirty="0"/>
          </a:p>
        </p:txBody>
      </p:sp>
      <p:sp>
        <p:nvSpPr>
          <p:cNvPr id="4" name="Текст 3"/>
          <p:cNvSpPr>
            <a:spLocks noGrp="1"/>
          </p:cNvSpPr>
          <p:nvPr>
            <p:ph type="body" sz="half" idx="2"/>
          </p:nvPr>
        </p:nvSpPr>
        <p:spPr/>
        <p:txBody>
          <a:bodyPr/>
          <a:lstStyle/>
          <a:p>
            <a:r>
              <a:rPr lang="ru-RU" dirty="0"/>
              <a:t>«</a:t>
            </a:r>
            <a:r>
              <a:rPr lang="ru-RU" sz="2400" dirty="0"/>
              <a:t>Прогнувшись» (</a:t>
            </a:r>
            <a:r>
              <a:rPr lang="en-US" sz="2400" dirty="0"/>
              <a:t>The Hang Style</a:t>
            </a:r>
            <a:r>
              <a:rPr lang="ru-RU" sz="2400" dirty="0"/>
              <a:t>  (англ.)) — более сложный вариант, требующий большей тренированности и координации. Прыгун в полёте прогибает тело в пояснице и как бы делает паузу перед приземлением</a:t>
            </a:r>
          </a:p>
        </p:txBody>
      </p:sp>
      <p:pic>
        <p:nvPicPr>
          <p:cNvPr id="5" name="Содержимое 4" descr="neft"/>
          <p:cNvPicPr>
            <a:picLocks noGrp="1"/>
          </p:cNvPicPr>
          <p:nvPr>
            <p:ph idx="1"/>
          </p:nvPr>
        </p:nvPicPr>
        <p:blipFill>
          <a:blip r:embed="rId2" cstate="print"/>
          <a:srcRect/>
          <a:stretch>
            <a:fillRect/>
          </a:stretch>
        </p:blipFill>
        <p:spPr bwMode="auto">
          <a:xfrm>
            <a:off x="3786182" y="857232"/>
            <a:ext cx="5000659" cy="5072098"/>
          </a:xfrm>
          <a:prstGeom prst="rect">
            <a:avLst/>
          </a:prstGeom>
          <a:noFill/>
          <a:ln w="9525">
            <a:noFill/>
            <a:miter lim="800000"/>
            <a:headEnd/>
            <a:tailEnd/>
          </a:ln>
          <a:effectLst/>
        </p:spPr>
      </p:pic>
      <p:sp>
        <p:nvSpPr>
          <p:cNvPr id="6" name="Номер слайда 5"/>
          <p:cNvSpPr>
            <a:spLocks noGrp="1"/>
          </p:cNvSpPr>
          <p:nvPr>
            <p:ph type="sldNum" sz="quarter" idx="12"/>
          </p:nvPr>
        </p:nvSpPr>
        <p:spPr/>
        <p:txBody>
          <a:bodyPr/>
          <a:lstStyle/>
          <a:p>
            <a:fld id="{9EAEE150-F342-418D-8459-3BE1B75FD1C3}" type="slidenum">
              <a:rPr lang="ru-RU" smtClean="0"/>
              <a:pPr/>
              <a:t>7</a:t>
            </a:fld>
            <a:endParaRPr lang="ru-RU"/>
          </a:p>
        </p:txBody>
      </p:sp>
      <p:sp>
        <p:nvSpPr>
          <p:cNvPr id="7" name="Управляющая кнопка: домой 6">
            <a:hlinkClick r:id="rId3" action="ppaction://hlinksldjump" highlightClick="1"/>
          </p:cNvPr>
          <p:cNvSpPr/>
          <p:nvPr/>
        </p:nvSpPr>
        <p:spPr>
          <a:xfrm>
            <a:off x="7072330" y="6000768"/>
            <a:ext cx="714380" cy="642942"/>
          </a:xfrm>
          <a:prstGeom prst="actionButtonHom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a:t>Прыжок в длину стилем «ножницы»</a:t>
            </a:r>
            <a:br>
              <a:rPr lang="ru-RU" sz="2400" dirty="0"/>
            </a:br>
            <a:endParaRPr lang="ru-RU" sz="2400" dirty="0"/>
          </a:p>
        </p:txBody>
      </p:sp>
      <p:sp>
        <p:nvSpPr>
          <p:cNvPr id="4" name="Текст 3"/>
          <p:cNvSpPr>
            <a:spLocks noGrp="1"/>
          </p:cNvSpPr>
          <p:nvPr>
            <p:ph type="body" sz="half" idx="2"/>
          </p:nvPr>
        </p:nvSpPr>
        <p:spPr/>
        <p:txBody>
          <a:bodyPr/>
          <a:lstStyle/>
          <a:p>
            <a:r>
              <a:rPr lang="ru-RU" sz="2000" dirty="0">
                <a:latin typeface="Arial" pitchFamily="34" charset="0"/>
                <a:cs typeface="Arial" pitchFamily="34" charset="0"/>
              </a:rPr>
              <a:t>«Ножницы» (</a:t>
            </a:r>
            <a:r>
              <a:rPr lang="en-US" sz="2000" dirty="0">
                <a:latin typeface="Arial" pitchFamily="34" charset="0"/>
                <a:cs typeface="Arial" pitchFamily="34" charset="0"/>
              </a:rPr>
              <a:t>The Hitch</a:t>
            </a:r>
            <a:r>
              <a:rPr lang="ru-RU" sz="2000" dirty="0">
                <a:latin typeface="Arial" pitchFamily="34" charset="0"/>
                <a:cs typeface="Arial" pitchFamily="34" charset="0"/>
              </a:rPr>
              <a:t>-</a:t>
            </a:r>
            <a:r>
              <a:rPr lang="en-US" sz="2000" dirty="0">
                <a:latin typeface="Arial" pitchFamily="34" charset="0"/>
                <a:cs typeface="Arial" pitchFamily="34" charset="0"/>
              </a:rPr>
              <a:t>Kick</a:t>
            </a:r>
            <a:r>
              <a:rPr lang="ru-RU" sz="2000" dirty="0">
                <a:latin typeface="Arial" pitchFamily="34" charset="0"/>
                <a:cs typeface="Arial" pitchFamily="34" charset="0"/>
              </a:rPr>
              <a:t>  (англ.)) — наиболее сложный вариант, требующий высоких скоростно-силовых качеств спортсмена. Спортсмен в полете словно продолжает бег и делает 1,5, 2,5 или 3,5 шага ногами по воздуху. Это наиболее популярная техника у спортсменов мужчин высокого класса</a:t>
            </a:r>
            <a:r>
              <a:rPr lang="ru-RU" dirty="0"/>
              <a:t>.</a:t>
            </a:r>
          </a:p>
        </p:txBody>
      </p:sp>
      <p:pic>
        <p:nvPicPr>
          <p:cNvPr id="5" name="Содержимое 4"/>
          <p:cNvPicPr>
            <a:picLocks noGrp="1"/>
          </p:cNvPicPr>
          <p:nvPr>
            <p:ph idx="1"/>
          </p:nvPr>
        </p:nvPicPr>
        <p:blipFill>
          <a:blip r:embed="rId2" cstate="print">
            <a:grayscl/>
            <a:lum contrast="10000"/>
          </a:blip>
          <a:srcRect/>
          <a:stretch>
            <a:fillRect/>
          </a:stretch>
        </p:blipFill>
        <p:spPr bwMode="auto">
          <a:xfrm>
            <a:off x="4286248" y="357166"/>
            <a:ext cx="4143404" cy="6072230"/>
          </a:xfrm>
          <a:prstGeom prst="rect">
            <a:avLst/>
          </a:prstGeom>
          <a:noFill/>
          <a:ln w="9525">
            <a:noFill/>
            <a:miter lim="800000"/>
            <a:headEnd/>
            <a:tailEnd/>
          </a:ln>
        </p:spPr>
      </p:pic>
      <p:sp>
        <p:nvSpPr>
          <p:cNvPr id="6" name="Управляющая кнопка: справка 5">
            <a:hlinkClick r:id="rId3" action="ppaction://hlinksldjump" highlightClick="1"/>
          </p:cNvPr>
          <p:cNvSpPr/>
          <p:nvPr/>
        </p:nvSpPr>
        <p:spPr>
          <a:xfrm>
            <a:off x="3357554" y="4929198"/>
            <a:ext cx="828102" cy="571504"/>
          </a:xfrm>
          <a:prstGeom prst="actionButtonHelp">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7" name="Номер слайда 6"/>
          <p:cNvSpPr>
            <a:spLocks noGrp="1"/>
          </p:cNvSpPr>
          <p:nvPr>
            <p:ph type="sldNum" sz="quarter" idx="12"/>
          </p:nvPr>
        </p:nvSpPr>
        <p:spPr/>
        <p:txBody>
          <a:bodyPr/>
          <a:lstStyle/>
          <a:p>
            <a:fld id="{9EAEE150-F342-418D-8459-3BE1B75FD1C3}" type="slidenum">
              <a:rPr lang="ru-RU" smtClean="0"/>
              <a:pPr/>
              <a:t>8</a:t>
            </a:fld>
            <a:endParaRPr lang="ru-RU"/>
          </a:p>
        </p:txBody>
      </p:sp>
      <p:sp>
        <p:nvSpPr>
          <p:cNvPr id="8" name="Управляющая кнопка: домой 7">
            <a:hlinkClick r:id="rId4" action="ppaction://hlinksldjump" highlightClick="1"/>
          </p:cNvPr>
          <p:cNvSpPr/>
          <p:nvPr/>
        </p:nvSpPr>
        <p:spPr>
          <a:xfrm>
            <a:off x="3214678" y="6000768"/>
            <a:ext cx="714380" cy="642942"/>
          </a:xfrm>
          <a:prstGeom prst="actionButtonHom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28926" y="4800600"/>
            <a:ext cx="5929354" cy="566738"/>
          </a:xfrm>
        </p:spPr>
        <p:txBody>
          <a:bodyPr>
            <a:normAutofit fontScale="90000"/>
          </a:bodyPr>
          <a:lstStyle/>
          <a:p>
            <a:pPr marL="441325" algn="just"/>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endParaRPr lang="ru-RU" dirty="0"/>
          </a:p>
        </p:txBody>
      </p:sp>
      <p:sp>
        <p:nvSpPr>
          <p:cNvPr id="4" name="Текст 3"/>
          <p:cNvSpPr>
            <a:spLocks noGrp="1"/>
          </p:cNvSpPr>
          <p:nvPr>
            <p:ph type="body" sz="half" idx="2"/>
          </p:nvPr>
        </p:nvSpPr>
        <p:spPr>
          <a:xfrm>
            <a:off x="2786050" y="357166"/>
            <a:ext cx="5857916" cy="6029348"/>
          </a:xfrm>
        </p:spPr>
        <p:txBody>
          <a:bodyPr>
            <a:normAutofit/>
          </a:bodyPr>
          <a:lstStyle/>
          <a:p>
            <a:r>
              <a:rPr lang="ru-RU" sz="1800" dirty="0" smtClean="0">
                <a:latin typeface="Arial" pitchFamily="34" charset="0"/>
                <a:cs typeface="Arial" pitchFamily="34" charset="0"/>
              </a:rPr>
              <a:t>В 1898 году мировой рекорд в прыжках в длину у мужчин принадлежал американцу Майеру </a:t>
            </a:r>
            <a:r>
              <a:rPr lang="ru-RU" sz="1800" dirty="0" err="1" smtClean="0">
                <a:latin typeface="Arial" pitchFamily="34" charset="0"/>
                <a:cs typeface="Arial" pitchFamily="34" charset="0"/>
              </a:rPr>
              <a:t>Принштайну</a:t>
            </a:r>
            <a:r>
              <a:rPr lang="ru-RU" sz="1800" dirty="0" smtClean="0">
                <a:latin typeface="Arial" pitchFamily="34" charset="0"/>
                <a:cs typeface="Arial" pitchFamily="34" charset="0"/>
              </a:rPr>
              <a:t> — 7,23 м. На первых Олимпийских играх также проводились соревнования по прыжкам в длину с места, но они быстро потеряли популярность.</a:t>
            </a:r>
            <a:br>
              <a:rPr lang="ru-RU" sz="1800" dirty="0" smtClean="0">
                <a:latin typeface="Arial" pitchFamily="34" charset="0"/>
                <a:cs typeface="Arial" pitchFamily="34" charset="0"/>
              </a:rPr>
            </a:br>
            <a:r>
              <a:rPr lang="ru-RU" sz="1800" dirty="0" smtClean="0">
                <a:latin typeface="Arial" pitchFamily="34" charset="0"/>
                <a:cs typeface="Arial" pitchFamily="34" charset="0"/>
              </a:rPr>
              <a:t>Прыжок в длину относится к наиболее консервативным дисциплинам. Так 8-метровый рубеж (8,13) у мужчин был впервые преодолен </a:t>
            </a:r>
            <a:r>
              <a:rPr lang="ru-RU" sz="1800" dirty="0" err="1" smtClean="0">
                <a:latin typeface="Arial" pitchFamily="34" charset="0"/>
                <a:cs typeface="Arial" pitchFamily="34" charset="0"/>
              </a:rPr>
              <a:t>Джесси</a:t>
            </a:r>
            <a:r>
              <a:rPr lang="ru-RU" sz="1800" dirty="0" smtClean="0">
                <a:latin typeface="Arial" pitchFamily="34" charset="0"/>
                <a:cs typeface="Arial" pitchFamily="34" charset="0"/>
              </a:rPr>
              <a:t> </a:t>
            </a:r>
            <a:r>
              <a:rPr lang="ru-RU" sz="1800" dirty="0" err="1" smtClean="0">
                <a:latin typeface="Arial" pitchFamily="34" charset="0"/>
                <a:cs typeface="Arial" pitchFamily="34" charset="0"/>
              </a:rPr>
              <a:t>Оуэнсом</a:t>
            </a:r>
            <a:r>
              <a:rPr lang="ru-RU" sz="1800" dirty="0" smtClean="0">
                <a:latin typeface="Arial" pitchFamily="34" charset="0"/>
                <a:cs typeface="Arial" pitchFamily="34" charset="0"/>
              </a:rPr>
              <a:t> еще в 1935 году, и по сей день с этим результатом можно выиграть крупные международные соревнования уровня «Гран-при». </a:t>
            </a:r>
            <a:br>
              <a:rPr lang="ru-RU" sz="1800" dirty="0" smtClean="0">
                <a:latin typeface="Arial" pitchFamily="34" charset="0"/>
                <a:cs typeface="Arial" pitchFamily="34" charset="0"/>
              </a:rPr>
            </a:br>
            <a:r>
              <a:rPr lang="ru-RU" sz="1800" dirty="0" smtClean="0">
                <a:latin typeface="Arial" pitchFamily="34" charset="0"/>
                <a:cs typeface="Arial" pitchFamily="34" charset="0"/>
              </a:rPr>
              <a:t>Легендой стал прыжок Боба </a:t>
            </a:r>
            <a:r>
              <a:rPr lang="ru-RU" sz="1800" dirty="0" err="1" smtClean="0">
                <a:latin typeface="Arial" pitchFamily="34" charset="0"/>
                <a:cs typeface="Arial" pitchFamily="34" charset="0"/>
              </a:rPr>
              <a:t>Бимона</a:t>
            </a:r>
            <a:r>
              <a:rPr lang="ru-RU" sz="1800" dirty="0" smtClean="0">
                <a:latin typeface="Arial" pitchFamily="34" charset="0"/>
                <a:cs typeface="Arial" pitchFamily="34" charset="0"/>
              </a:rPr>
              <a:t> на 8,90 метра на Олимпиаде в Мехико (1968). До того неизвестный атлет превзошёл предыдущий рекорд мира сразу на 55 см. Этот рекорд был побит Майком Пауэллом, прыгнувшим в 1991 году на 8,95 м на чемпионате мира в Токио, чей результат остаётся непревзойдённым и поныне.</a:t>
            </a:r>
            <a:br>
              <a:rPr lang="ru-RU" sz="1800" dirty="0" smtClean="0">
                <a:latin typeface="Arial" pitchFamily="34" charset="0"/>
                <a:cs typeface="Arial" pitchFamily="34" charset="0"/>
              </a:rPr>
            </a:br>
            <a:endParaRPr lang="ru-RU" sz="1800" dirty="0">
              <a:latin typeface="Arial" pitchFamily="34" charset="0"/>
              <a:cs typeface="Arial" pitchFamily="34" charset="0"/>
            </a:endParaRPr>
          </a:p>
        </p:txBody>
      </p:sp>
      <p:pic>
        <p:nvPicPr>
          <p:cNvPr id="19458" name="Picture 2"/>
          <p:cNvPicPr>
            <a:picLocks noGrp="1" noChangeAspect="1" noChangeArrowheads="1"/>
          </p:cNvPicPr>
          <p:nvPr>
            <p:ph type="pic" idx="1"/>
          </p:nvPr>
        </p:nvPicPr>
        <p:blipFill>
          <a:blip r:embed="rId2" cstate="print"/>
          <a:srcRect t="4062" b="4062"/>
          <a:stretch>
            <a:fillRect/>
          </a:stretch>
        </p:blipFill>
        <p:spPr bwMode="auto">
          <a:xfrm>
            <a:off x="357158" y="1000108"/>
            <a:ext cx="2428892" cy="3545923"/>
          </a:xfrm>
          <a:prstGeom prst="rect">
            <a:avLst/>
          </a:prstGeom>
          <a:noFill/>
          <a:ln w="9525">
            <a:noFill/>
            <a:miter lim="800000"/>
            <a:headEnd/>
            <a:tailEnd/>
          </a:ln>
          <a:effectLst/>
        </p:spPr>
      </p:pic>
      <p:sp>
        <p:nvSpPr>
          <p:cNvPr id="6" name="Выгнутая вниз стрелка 5">
            <a:hlinkClick r:id="rId3" action="ppaction://hlinksldjump"/>
          </p:cNvPr>
          <p:cNvSpPr/>
          <p:nvPr/>
        </p:nvSpPr>
        <p:spPr>
          <a:xfrm>
            <a:off x="7358082" y="5929330"/>
            <a:ext cx="1143008" cy="500066"/>
          </a:xfrm>
          <a:prstGeom prst="curvedUpArrow">
            <a:avLst/>
          </a:prstGeom>
          <a:solidFill>
            <a:srgbClr val="FF0000">
              <a:alpha val="56000"/>
            </a:srgb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ru-RU" dirty="0">
              <a:solidFill>
                <a:schemeClr val="tx1"/>
              </a:solidFill>
            </a:endParaRPr>
          </a:p>
        </p:txBody>
      </p:sp>
      <p:sp>
        <p:nvSpPr>
          <p:cNvPr id="7" name="Номер слайда 6"/>
          <p:cNvSpPr>
            <a:spLocks noGrp="1"/>
          </p:cNvSpPr>
          <p:nvPr>
            <p:ph type="sldNum" sz="quarter" idx="12"/>
          </p:nvPr>
        </p:nvSpPr>
        <p:spPr/>
        <p:txBody>
          <a:bodyPr/>
          <a:lstStyle/>
          <a:p>
            <a:fld id="{9EAEE150-F342-418D-8459-3BE1B75FD1C3}" type="slidenum">
              <a:rPr lang="ru-RU" smtClean="0"/>
              <a:pPr/>
              <a:t>9</a:t>
            </a:fld>
            <a:endParaRPr lang="ru-RU"/>
          </a:p>
        </p:txBody>
      </p:sp>
      <p:sp>
        <p:nvSpPr>
          <p:cNvPr id="8" name="Управляющая кнопка: домой 7">
            <a:hlinkClick r:id="rId4" action="ppaction://hlinksldjump" highlightClick="1"/>
          </p:cNvPr>
          <p:cNvSpPr/>
          <p:nvPr/>
        </p:nvSpPr>
        <p:spPr>
          <a:xfrm>
            <a:off x="357158" y="5857892"/>
            <a:ext cx="714380" cy="642942"/>
          </a:xfrm>
          <a:prstGeom prst="actionButtonHom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425</TotalTime>
  <Words>1126</Words>
  <Application>Microsoft Office PowerPoint</Application>
  <PresentationFormat>Экран (4:3)</PresentationFormat>
  <Paragraphs>139</Paragraphs>
  <Slides>25</Slides>
  <Notes>1</Notes>
  <HiddenSlides>3</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Тема Office</vt:lpstr>
      <vt:lpstr>Техника выполнения   прыжка в длину</vt:lpstr>
      <vt:lpstr>Содержание.</vt:lpstr>
      <vt:lpstr>Слайд 3</vt:lpstr>
      <vt:lpstr>Прыжки в длину с разбега – это скоростно-силовое упражнение. Со стороны, кажется, что выполнять прыжок в длину просто. Но за этой простотой скрывается огромные усилия, которые проявляет прыгун в короткий момент времени (в фазу прыжка). Самая большая трудность для прыгунов в длину, это, пожалуй, способность сохранять набранную горизонтальную скорость в разбеге в сочетании с его отталкиванием, а также создание вертикальной скорости для наилучшего подъема вверх</vt:lpstr>
      <vt:lpstr>Прыжок в длину стилем  «согнув ноги»</vt:lpstr>
      <vt:lpstr>Способ «согнув ноги» в прыжках в длину является самым простым из трех способов прыжков в длину с разбега. Вот почему этот способ целесообразно принимают в начальной стадии обучения прыжков в длину. </vt:lpstr>
      <vt:lpstr>Прыжок в длину стилем «Прогнувшись»</vt:lpstr>
      <vt:lpstr>Прыжок в длину стилем «ножницы» </vt:lpstr>
      <vt:lpstr>      </vt:lpstr>
      <vt:lpstr> Фазы прыжка</vt:lpstr>
      <vt:lpstr>Разбег. </vt:lpstr>
      <vt:lpstr>Отталкивание.  </vt:lpstr>
      <vt:lpstr>         Заступ в прыжке в длину помогает определить… обычный пластилин. Именно из него делают линию-отметку конца разбега. Если спортсмен заступает, на пластилине остается след. После каждого заступа судьи эту пластилиновую полосу заменяют на новую, нетронутую. </vt:lpstr>
      <vt:lpstr>Движение прыгуна в полете </vt:lpstr>
      <vt:lpstr>Группировка и приземление прыгуна в прыжках в длину с разбега. </vt:lpstr>
      <vt:lpstr>Рекорды и достижения.</vt:lpstr>
      <vt:lpstr>                     Поскольку попутный ветер может значительно увеличить дальность прыжка, по правилам ИААФ не регистрируются в качестве рекордов результаты, показанные при скорости попутного ветра более 2 м/с. Поэтому лучшие результаты, показанные на соревнованиях, могут превышать официальный мировой рекорд. Самым дальним прыжком в истории лёгкой атлетики является прыжок на 8,99 м Майка Пауэлла (США), совершённый 21 июля 1992 года на соревнованиях в высокогорном посёлке Сестриере при скорости попутного ветра 4,0 м/с. На этих же соревнованиях Хайке Дрекслер (Германия) прыгнула на 7,63 м при скорости попутного ветра 2,1 м/с, установив высшее достижение среди женщин. Следует отметить также прыжок на 8,96 м кубинца Ивана Педросо 29 июля 1995 года в Сестриере, когда измеренная скорость ветра составила 1,2 м/с, однако результат этого замера был признан ошибочным.     </vt:lpstr>
      <vt:lpstr>Основные ошибки при выполнении прыжка:</vt:lpstr>
      <vt:lpstr>Слайд 19</vt:lpstr>
      <vt:lpstr>Подготовительные  упражнения   </vt:lpstr>
      <vt:lpstr>Обучение технике отталкивания с укороченного разбега. </vt:lpstr>
      <vt:lpstr>Обучение прыгунов движению в полете и приземлению. </vt:lpstr>
      <vt:lpstr> Обучение ритму полного разбега и подбор разбега. </vt:lpstr>
      <vt:lpstr>Слайд 24</vt:lpstr>
      <vt:lpstr>   При составлении презентации были  использованы интернет ресурсы: http//images.yandex.ru. http://ru.wikipedia.org. http://www.bibliofond.ru  литература: М.Я.Виленский  «Физическая культура 5- 6 -7. Методические рекомендации».2013г.  «Просвещение».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Техника выполнения прыжка в длину</dc:title>
  <dc:creator>Admin</dc:creator>
  <cp:lastModifiedBy>Admin</cp:lastModifiedBy>
  <cp:revision>46</cp:revision>
  <dcterms:created xsi:type="dcterms:W3CDTF">2013-09-14T17:40:12Z</dcterms:created>
  <dcterms:modified xsi:type="dcterms:W3CDTF">2009-07-24T07:41:31Z</dcterms:modified>
</cp:coreProperties>
</file>