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4" r:id="rId16"/>
    <p:sldId id="275" r:id="rId17"/>
    <p:sldId id="272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lass39.ru/wp-content/uploads/2015/08/57WGXjQs2GWYbKaQ64Ly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klass39.ru/wp-content/uploads/2015/08/33032-svechi-nncpto-ot-alkogolizma-otzyv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ass39.ru/wp-content/uploads/2015/08/IMG_9808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klass39.ru/wp-content/uploads/2015/08/288189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lass39.ru/wp-content/uploads/2015/08/000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klass39.ru/wp-content/uploads/2015/08/9389e83ab8d081a49dd6b05de2ad207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tatic1.repo.aif.ru/1/3b/112481/1635679fbcbdd3e036c283d7a410d27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lass39.ru/wp-content/uploads/2015/08/28815-6467137158104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www.klass39.ru/wp-content/uploads/2015/08/main124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klass39.ru/wp-content/uploads/2015/08/3977556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lass39.ru/wp-content/uploads/2015/08/12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lass39.ru/wp-content/uploads/2015/08/57WGXjQs2GWYbKaQ64Ly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if.ru/society/history/425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lass39.ru/wp-content/uploads/2015/08/image76291972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lass39.ru/wp-content/uploads/2015/08/RIAN_02407840.HR_.ru_-15215bdb2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klass39.ru/wp-content/uploads/2015/08/kmo_085447_05418_1_t210-kommersant_ru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lass39.ru/wp-content/uploads/2015/08/1338506154_0f6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klass39.ru/wp-content/uploads/2015/08/ajcsqnsb9pcm528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47863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Всероссийский урок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Готов к 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труду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и 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обороне.</a:t>
            </a:r>
            <a:b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Возрождение традиций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Путь к здоровью через нормы ГТО»</a:t>
            </a:r>
            <a:b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14950"/>
            <a:ext cx="8501122" cy="16430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Презентацию подготовила учитель физической культуры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МКОУ « Тургеневская СОШ»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Любомудрова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Светлана Николаевна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8574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400052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лассный час Готов к труду и обороне! сценарий беседа ">
            <a:hlinkClick r:id="rId4" tooltip="&quot;Классный час Готов к труду и обороне! сценарий беседа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85794"/>
            <a:ext cx="409194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Классный час Готов к труду и обороне! сценарий беседа ">
            <a:hlinkClick r:id="rId6" tooltip="&quot;Классный час Готов к труду и обороне! сценарий беседа 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57166"/>
            <a:ext cx="3000396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806190" cy="56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лассный час Готов к труду и обороне! сценарий беседа ">
            <a:hlinkClick r:id="rId4" tooltip="&quot;Классный час Готов к труду и обороне! сценарий беседа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71546"/>
            <a:ext cx="3806190" cy="53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Почему </a:t>
            </a:r>
            <a:r>
              <a:rPr lang="ru-RU" dirty="0" smtClean="0">
                <a:latin typeface="Bookman Old Style" pitchFamily="18" charset="0"/>
              </a:rPr>
              <a:t>Путин решил возродить систему ГТО?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atic1.repo.aif.ru/1/3b/112481/1635679fbcbdd3e036c283d7a410d27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131595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657229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428628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Классный час Готов к труду и обороне! сценарий беседа ">
            <a:hlinkClick r:id="rId4" tooltip="&quot;Классный час Готов к труду и обороне! сценарий беседа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8976"/>
            <a:ext cx="450059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6" descr="C:\Users\Ждановы\Desktop\az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14752"/>
            <a:ext cx="2714644" cy="2777774"/>
          </a:xfrm>
          <a:prstGeom prst="rect">
            <a:avLst/>
          </a:prstGeom>
          <a:noFill/>
        </p:spPr>
      </p:pic>
      <p:pic>
        <p:nvPicPr>
          <p:cNvPr id="5" name="Picture 5" descr="C:\Users\Ждановы\Desktop\az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642918"/>
            <a:ext cx="2673363" cy="274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220686"/>
            <a:ext cx="8158192" cy="3994396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sz="3900" dirty="0" smtClean="0"/>
          </a:p>
          <a:p>
            <a:pPr lvl="0"/>
            <a:r>
              <a:rPr lang="ru-RU" sz="4100" b="1" dirty="0" smtClean="0">
                <a:latin typeface="Bookman Old Style" pitchFamily="18" charset="0"/>
              </a:rPr>
              <a:t>Мы с вами являемся свидетелями появления </a:t>
            </a:r>
            <a:r>
              <a:rPr lang="ru-RU" sz="4100" b="1" dirty="0">
                <a:latin typeface="Bookman Old Style" pitchFamily="18" charset="0"/>
              </a:rPr>
              <a:t>нового </a:t>
            </a:r>
            <a:r>
              <a:rPr lang="ru-RU" sz="4100" b="1" dirty="0" smtClean="0">
                <a:latin typeface="Bookman Old Style" pitchFamily="18" charset="0"/>
              </a:rPr>
              <a:t>ГТО. </a:t>
            </a:r>
          </a:p>
          <a:p>
            <a:pPr marL="0" lvl="0" indent="0" algn="just">
              <a:buNone/>
            </a:pPr>
            <a:r>
              <a:rPr lang="ru-RU" sz="4100" b="1" dirty="0" smtClean="0">
                <a:latin typeface="Bookman Old Style" pitchFamily="18" charset="0"/>
              </a:rPr>
              <a:t>	</a:t>
            </a:r>
            <a:endParaRPr lang="ru-RU" sz="4100" b="1" dirty="0" smtClean="0">
              <a:latin typeface="Bookman Old Style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4100" b="1" dirty="0" smtClean="0">
                <a:latin typeface="Bookman Old Style" pitchFamily="18" charset="0"/>
              </a:rPr>
              <a:t>У </a:t>
            </a:r>
            <a:r>
              <a:rPr lang="ru-RU" sz="4100" b="1" dirty="0" smtClean="0">
                <a:latin typeface="Bookman Old Style" pitchFamily="18" charset="0"/>
              </a:rPr>
              <a:t>каждого из вас, ребята, </a:t>
            </a:r>
            <a:r>
              <a:rPr lang="ru-RU" sz="4100" b="1" dirty="0">
                <a:latin typeface="Bookman Old Style" pitchFamily="18" charset="0"/>
              </a:rPr>
              <a:t>появится «паспорт школьника», в который будут </a:t>
            </a:r>
            <a:r>
              <a:rPr lang="ru-RU" sz="4100" b="1" dirty="0" smtClean="0">
                <a:latin typeface="Bookman Old Style" pitchFamily="18" charset="0"/>
              </a:rPr>
              <a:t>вписываться ваши творческие </a:t>
            </a:r>
            <a:r>
              <a:rPr lang="ru-RU" sz="4100" b="1" dirty="0">
                <a:latin typeface="Bookman Old Style" pitchFamily="18" charset="0"/>
              </a:rPr>
              <a:t>и спортивные </a:t>
            </a:r>
            <a:r>
              <a:rPr lang="ru-RU" sz="4100" b="1" dirty="0" smtClean="0">
                <a:latin typeface="Bookman Old Style" pitchFamily="18" charset="0"/>
              </a:rPr>
              <a:t>достижения. </a:t>
            </a:r>
          </a:p>
          <a:p>
            <a:pPr marL="0" lvl="0" indent="0" algn="just">
              <a:buNone/>
            </a:pPr>
            <a:r>
              <a:rPr lang="ru-RU" sz="4100" b="1" dirty="0" smtClean="0">
                <a:latin typeface="Bookman Old Style" pitchFamily="18" charset="0"/>
              </a:rPr>
              <a:t>	</a:t>
            </a:r>
            <a:endParaRPr lang="ru-RU" sz="4100" b="1" dirty="0" smtClean="0">
              <a:latin typeface="Bookman Old Style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ru-RU" sz="4100" b="1" dirty="0" smtClean="0">
                <a:latin typeface="Bookman Old Style" pitchFamily="18" charset="0"/>
              </a:rPr>
              <a:t>Дальше</a:t>
            </a:r>
            <a:r>
              <a:rPr lang="ru-RU" sz="4100" b="1" dirty="0" smtClean="0">
                <a:latin typeface="Bookman Old Style" pitchFamily="18" charset="0"/>
              </a:rPr>
              <a:t>, для того, чтобы </a:t>
            </a:r>
            <a:r>
              <a:rPr lang="ru-RU" sz="4100" b="1" dirty="0">
                <a:latin typeface="Bookman Old Style" pitchFamily="18" charset="0"/>
              </a:rPr>
              <a:t>стимулировать занятия физкультурой среди молодежи, </a:t>
            </a:r>
            <a:r>
              <a:rPr lang="ru-RU" sz="4100" b="1" dirty="0" err="1">
                <a:latin typeface="Bookman Old Style" pitchFamily="18" charset="0"/>
              </a:rPr>
              <a:t>Минобрнауки</a:t>
            </a:r>
            <a:r>
              <a:rPr lang="ru-RU" sz="4100" b="1" dirty="0">
                <a:latin typeface="Bookman Old Style" pitchFamily="18" charset="0"/>
              </a:rPr>
              <a:t> предлагает суммировать результаты по </a:t>
            </a:r>
            <a:r>
              <a:rPr lang="ru-RU" sz="4100" b="1" dirty="0" smtClean="0">
                <a:latin typeface="Bookman Old Style" pitchFamily="18" charset="0"/>
              </a:rPr>
              <a:t>ЕГЭ </a:t>
            </a:r>
            <a:r>
              <a:rPr lang="ru-RU" sz="4100" b="1" dirty="0">
                <a:latin typeface="Bookman Old Style" pitchFamily="18" charset="0"/>
              </a:rPr>
              <a:t>и </a:t>
            </a:r>
            <a:r>
              <a:rPr lang="ru-RU" sz="4100" b="1" dirty="0" smtClean="0">
                <a:latin typeface="Bookman Old Style" pitchFamily="18" charset="0"/>
              </a:rPr>
              <a:t>ГТО </a:t>
            </a:r>
            <a:r>
              <a:rPr lang="ru-RU" sz="4100" b="1" dirty="0">
                <a:latin typeface="Bookman Old Style" pitchFamily="18" charset="0"/>
              </a:rPr>
              <a:t>при поступлении в </a:t>
            </a:r>
            <a:r>
              <a:rPr lang="ru-RU" sz="4100" b="1" dirty="0" smtClean="0">
                <a:latin typeface="Bookman Old Style" pitchFamily="18" charset="0"/>
              </a:rPr>
              <a:t>высшие учебные заведения.</a:t>
            </a:r>
            <a:endParaRPr lang="ru-RU" sz="4100" b="1" dirty="0">
              <a:latin typeface="Bookman Old Style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9746"/>
            <a:ext cx="8309233" cy="2547257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Bookman Old Style" pitchFamily="18" charset="0"/>
              </a:rPr>
              <a:t>Все советские космонавты были обладателями значков </a:t>
            </a:r>
            <a:r>
              <a:rPr lang="ru-RU" sz="2400" b="1" dirty="0" smtClean="0">
                <a:latin typeface="Bookman Old Style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2400" dirty="0" smtClean="0">
                <a:latin typeface="Bookman Old Style" pitchFamily="18" charset="0"/>
              </a:rPr>
              <a:t>. 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Юрий Гагарин</a:t>
            </a:r>
            <a:r>
              <a:rPr lang="ru-RU" sz="2400" dirty="0" smtClean="0">
                <a:latin typeface="Bookman Old Style" pitchFamily="18" charset="0"/>
              </a:rPr>
              <a:t>, еще учась в ремесленном училище, занимался баскетболом и хоккеем и сдал нормативы </a:t>
            </a:r>
            <a:r>
              <a:rPr lang="ru-RU" sz="2400" b="1" dirty="0" smtClean="0">
                <a:latin typeface="Bookman Old Style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золотой значок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9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2866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" y="334645"/>
            <a:ext cx="7886700" cy="1572532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Нормативы </a:t>
            </a:r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600" u="sng" dirty="0" smtClean="0"/>
              <a:t> </a:t>
            </a:r>
            <a:br>
              <a:rPr lang="ru-RU" sz="3600" u="sng" dirty="0" smtClean="0"/>
            </a:br>
            <a:r>
              <a:rPr lang="ru-RU" sz="3600" u="sng" dirty="0" smtClean="0"/>
              <a:t>для учащихся в </a:t>
            </a:r>
            <a:br>
              <a:rPr lang="ru-RU" sz="3600" u="sng" dirty="0" smtClean="0"/>
            </a:br>
            <a:r>
              <a:rPr lang="ru-RU" sz="3600" u="sng" dirty="0" smtClean="0"/>
              <a:t>наше время: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55813"/>
            <a:ext cx="7886700" cy="4121150"/>
          </a:xfrm>
        </p:spPr>
        <p:txBody>
          <a:bodyPr>
            <a:noAutofit/>
          </a:bodyPr>
          <a:lstStyle/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Первый этап </a:t>
            </a:r>
            <a:r>
              <a:rPr lang="ru-RU" sz="2900" dirty="0" smtClean="0"/>
              <a:t>– </a:t>
            </a:r>
          </a:p>
          <a:p>
            <a:pPr marL="0" indent="0">
              <a:buNone/>
            </a:pPr>
            <a:r>
              <a:rPr lang="ru-RU" sz="2900" dirty="0" smtClean="0"/>
              <a:t>1</a:t>
            </a:r>
            <a:r>
              <a:rPr lang="ru-RU" sz="2900" dirty="0"/>
              <a:t>. Бег на 100м. </a:t>
            </a:r>
            <a:r>
              <a:rPr lang="ru-RU" sz="2900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ru-RU" sz="2900" dirty="0" smtClean="0"/>
              <a:t>2. </a:t>
            </a:r>
            <a:r>
              <a:rPr lang="ru-RU" sz="2900" dirty="0"/>
              <a:t>Прыжок в длину с места. </a:t>
            </a:r>
            <a:r>
              <a:rPr lang="ru-RU" sz="2900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sz="2900" dirty="0" smtClean="0"/>
              <a:t>3. </a:t>
            </a:r>
            <a:r>
              <a:rPr lang="ru-RU" sz="2900" dirty="0"/>
              <a:t>Подтягивание из виса для юношей, сгибание и разгибание рук в упоре – для девушек. </a:t>
            </a:r>
            <a:r>
              <a:rPr lang="ru-RU" sz="2900" dirty="0" smtClean="0"/>
              <a:t>                                                                                    4</a:t>
            </a:r>
            <a:r>
              <a:rPr lang="ru-RU" sz="2900" dirty="0"/>
              <a:t>. </a:t>
            </a:r>
            <a:r>
              <a:rPr lang="ru-RU" sz="2900" dirty="0" smtClean="0"/>
              <a:t>Наклоны </a:t>
            </a:r>
            <a:r>
              <a:rPr lang="ru-RU" sz="2900" dirty="0"/>
              <a:t>вперед. </a:t>
            </a:r>
            <a:r>
              <a:rPr lang="ru-RU" sz="2900" dirty="0" smtClean="0"/>
              <a:t>                                                                                         5</a:t>
            </a:r>
            <a:r>
              <a:rPr lang="ru-RU" sz="2900" dirty="0"/>
              <a:t>. Метание снаряда (700гр.) для юношей – (500гр.) для девушек. </a:t>
            </a:r>
            <a:r>
              <a:rPr lang="ru-RU" sz="2900" dirty="0" smtClean="0"/>
              <a:t>  6</a:t>
            </a:r>
            <a:r>
              <a:rPr lang="ru-RU" sz="2900" dirty="0"/>
              <a:t>. Стрельба из электронного оружия (дистанция 10м.).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872" y="10887"/>
            <a:ext cx="4286250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4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Нормативы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 </a:t>
            </a:r>
            <a:r>
              <a:rPr lang="ru-RU" u="sng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Второй этап </a:t>
            </a:r>
            <a:r>
              <a:rPr lang="ru-RU" dirty="0" smtClean="0"/>
              <a:t>– прохождение полосы препятствий (только для юношей).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Поднятие </a:t>
            </a:r>
            <a:r>
              <a:rPr lang="ru-RU" dirty="0"/>
              <a:t>по канату из положения стоя на высоту 2, 5 метра; </a:t>
            </a:r>
            <a:r>
              <a:rPr lang="ru-RU" dirty="0" smtClean="0"/>
              <a:t>     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</a:t>
            </a:r>
            <a:r>
              <a:rPr lang="ru-RU" dirty="0"/>
              <a:t>спускаясь с каната </a:t>
            </a:r>
            <a:r>
              <a:rPr lang="ru-RU" dirty="0" smtClean="0"/>
              <a:t>ходьба </a:t>
            </a:r>
            <a:r>
              <a:rPr lang="ru-RU" dirty="0"/>
              <a:t>на руках по </a:t>
            </a:r>
            <a:r>
              <a:rPr lang="ru-RU" dirty="0" err="1"/>
              <a:t>разноуровневому</a:t>
            </a:r>
            <a:r>
              <a:rPr lang="ru-RU" dirty="0"/>
              <a:t> </a:t>
            </a:r>
            <a:r>
              <a:rPr lang="ru-RU" dirty="0" err="1"/>
              <a:t>рукоходу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Ходьба </a:t>
            </a:r>
            <a:r>
              <a:rPr lang="ru-RU" dirty="0"/>
              <a:t>по бревну; </a:t>
            </a:r>
            <a:r>
              <a:rPr lang="ru-RU" dirty="0" smtClean="0"/>
              <a:t>                                                                                                 4. Проход препятствия </a:t>
            </a:r>
            <a:r>
              <a:rPr lang="ru-RU" dirty="0"/>
              <a:t>«лабиринт»;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Пролазание</a:t>
            </a:r>
            <a:r>
              <a:rPr lang="ru-RU" dirty="0" smtClean="0"/>
              <a:t> </a:t>
            </a:r>
            <a:r>
              <a:rPr lang="ru-RU" dirty="0"/>
              <a:t>внутри лаза с маскировочной сеткой;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Преодоление </a:t>
            </a:r>
            <a:r>
              <a:rPr lang="ru-RU" dirty="0"/>
              <a:t>«</a:t>
            </a:r>
            <a:r>
              <a:rPr lang="ru-RU" dirty="0" smtClean="0"/>
              <a:t>стены» </a:t>
            </a:r>
            <a:r>
              <a:rPr lang="ru-RU" dirty="0"/>
              <a:t>высотой 2 м;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Возвращение </a:t>
            </a:r>
            <a:r>
              <a:rPr lang="ru-RU" dirty="0"/>
              <a:t>бегом на линию </a:t>
            </a:r>
            <a:r>
              <a:rPr lang="ru-RU" dirty="0" smtClean="0"/>
              <a:t>старта.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385" y="3429000"/>
            <a:ext cx="2465615" cy="2190288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786182" y="5982062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Посмотреть нормы ГТО можно на сайте http://www.gto-normy.ru/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7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Чтобы трудиться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Человек должен быть здоров</a:t>
            </a:r>
          </a:p>
          <a:p>
            <a:r>
              <a:rPr lang="ru-RU" b="1" dirty="0" smtClean="0">
                <a:latin typeface="Bookman Old Style" pitchFamily="18" charset="0"/>
              </a:rPr>
              <a:t>Что для этого нужно?</a:t>
            </a:r>
          </a:p>
          <a:p>
            <a:r>
              <a:rPr lang="ru-RU" b="1" dirty="0" smtClean="0">
                <a:latin typeface="Bookman Old Style" pitchFamily="18" charset="0"/>
              </a:rPr>
              <a:t>1. Не приобретать зависимость от вредных привычек(назовите самостоятельно). </a:t>
            </a:r>
          </a:p>
          <a:p>
            <a:r>
              <a:rPr lang="ru-RU" b="1" dirty="0" smtClean="0">
                <a:latin typeface="Bookman Old Style" pitchFamily="18" charset="0"/>
              </a:rPr>
              <a:t>2. Придерживаться здорового образа жизни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обучающая: </a:t>
            </a:r>
            <a:r>
              <a:rPr lang="ru-RU" dirty="0" smtClean="0"/>
              <a:t> познакомить с понятием «ГТО», закрепить знания детей о здоровом образе жизни, о различных видах спорта;</a:t>
            </a:r>
          </a:p>
          <a:p>
            <a:r>
              <a:rPr lang="ru-RU" b="1" dirty="0" smtClean="0"/>
              <a:t>познавательная: </a:t>
            </a:r>
            <a:r>
              <a:rPr lang="ru-RU" dirty="0" smtClean="0"/>
              <a:t> развивать у детей интерес к спорту как важной составляющей здорового образ жизни;</a:t>
            </a:r>
          </a:p>
          <a:p>
            <a:r>
              <a:rPr lang="ru-RU" b="1" dirty="0" smtClean="0"/>
              <a:t>воспитательная: </a:t>
            </a:r>
            <a:r>
              <a:rPr lang="ru-RU" dirty="0" smtClean="0"/>
              <a:t>создать ситуации выбора для воспитания ответственного отношения к своему здоровью.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  <a:t>Цели урока</a:t>
            </a:r>
            <a: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Нашу жизнь разрушают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505728"/>
            <a:ext cx="6786610" cy="5089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Нашу жизнь продолжает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Содержимое 4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3688" y="1389066"/>
            <a:ext cx="6500858" cy="4875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УДАЧИ В ЖИЗНИ, УЧЕБЕ И СПОРТЕ!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Содержимое 3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5381646" cy="40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9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Вам знакомы эти строчки стихотворения</a:t>
            </a:r>
            <a:endParaRPr lang="ru-RU" b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629827"/>
            <a:ext cx="20002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Ищут пожарные,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Ищет милиция,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Ищут фотографы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В нашей столице,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Ищут давно,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Но не могут найти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Парня какого-то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Лет двадцати.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28860" y="714356"/>
            <a:ext cx="192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Среднего роста,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Плечистый и крепкий,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Ходит он в белой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Футболке и кепке.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Знак «ГТО»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На груди у него.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Больше не знают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О нем ничего.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57752" y="3786190"/>
            <a:ext cx="23574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Многие парни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Плечисты и крепки.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Многие носят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Футболки и кепки.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Много в столице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Таких же значков.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Каждый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К труду-обороне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" charset="-52"/>
                <a:ea typeface="Times New Roman" pitchFamily="18" charset="0"/>
              </a:rPr>
              <a:t>Готов.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Содержимое 3" descr="Классный час Готов к труду и обороне! сценарий беседа 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997" y="563273"/>
            <a:ext cx="6390005" cy="57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В чём состояла суть системы ГТО в Советском Союзе?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images.aif.ru/004/034/287d5583991de2e18fef379f4b6893d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52149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1060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Bookman Old Style" pitchFamily="18" charset="0"/>
              </a:rPr>
              <a:t>Что это за значок? </a:t>
            </a:r>
            <a:r>
              <a:rPr lang="ru-RU" dirty="0" smtClean="0">
                <a:effectLst/>
                <a:latin typeface="Bookman Old Style" pitchFamily="18" charset="0"/>
              </a:rPr>
              <a:t/>
            </a:r>
            <a:br>
              <a:rPr lang="ru-RU" dirty="0" smtClean="0">
                <a:effectLst/>
                <a:latin typeface="Bookman Old Style" pitchFamily="18" charset="0"/>
              </a:rPr>
            </a:br>
            <a:r>
              <a:rPr lang="ru-RU" dirty="0" smtClean="0">
                <a:effectLst/>
                <a:latin typeface="Bookman Old Style" pitchFamily="18" charset="0"/>
              </a:rPr>
              <a:t>И </a:t>
            </a:r>
            <a:r>
              <a:rPr lang="ru-RU" dirty="0" smtClean="0">
                <a:effectLst/>
                <a:latin typeface="Bookman Old Style" pitchFamily="18" charset="0"/>
              </a:rPr>
              <a:t>что означает ГТО?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лассный час Готов к труду и обороне! сценарий беседа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357430"/>
            <a:ext cx="44291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728" y="188739"/>
            <a:ext cx="692948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</a:rPr>
              <a:t>ГТО или Готов к труду и обороне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</a:rPr>
              <a:t>— это физкультурный комплекс, который направлен на укрепление здоровья, всестороннее физическое развитие людей, подготовку их к трудовой деятельности и защите Родины.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64347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лассный час Готов к труду и обороне! сценарий беседа ">
            <a:hlinkClick r:id="rId4" tooltip="&quot;Классный час Готов к труду и обороне! сценарий беседа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357562"/>
            <a:ext cx="4763135" cy="30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ный час Готов к труду и обороне! сценарий беседа ">
            <a:hlinkClick r:id="rId2" tooltip="&quot;Классный час Готов к труду и обороне! сценарий бесед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4763135" cy="33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лассный час Готов к труду и обороне! сценарий беседа ">
            <a:hlinkClick r:id="rId4" tooltip="&quot;Классный час Готов к труду и обороне! сценарий беседа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876"/>
            <a:ext cx="4763135" cy="30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285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Всероссийский урок  «Готов к труду и обороне. Возрождение традиций. Путь к здоровью через нормы ГТО» </vt:lpstr>
      <vt:lpstr>Цели урока </vt:lpstr>
      <vt:lpstr>Слайд 3</vt:lpstr>
      <vt:lpstr>Слайд 4</vt:lpstr>
      <vt:lpstr>В чём состояла суть системы ГТО в Советском Союзе? </vt:lpstr>
      <vt:lpstr>Что это за значок?  И что означает ГТО? </vt:lpstr>
      <vt:lpstr>Слайд 7</vt:lpstr>
      <vt:lpstr>Слайд 8</vt:lpstr>
      <vt:lpstr>Слайд 9</vt:lpstr>
      <vt:lpstr>Слайд 10</vt:lpstr>
      <vt:lpstr>Слайд 11</vt:lpstr>
      <vt:lpstr> Почему Путин решил возродить систему ГТО? </vt:lpstr>
      <vt:lpstr>Слайд 13</vt:lpstr>
      <vt:lpstr>Слайд 14</vt:lpstr>
      <vt:lpstr>Все советские космонавты были обладателями значков ГТО.   Юрий Гагарин, еще учась в ремесленном училище, занимался баскетболом и хоккеем и сдал нормативы ГТО на золотой значок. </vt:lpstr>
      <vt:lpstr>Слайд 16</vt:lpstr>
      <vt:lpstr>Нормативы ГТО  для учащихся в  наше время:</vt:lpstr>
      <vt:lpstr>Нормативы ГТО :</vt:lpstr>
      <vt:lpstr>Чтобы трудиться </vt:lpstr>
      <vt:lpstr>Нашу жизнь разрушают</vt:lpstr>
      <vt:lpstr>Нашу жизнь продолжает</vt:lpstr>
      <vt:lpstr>УДАЧИ В ЖИЗНИ, УЧЕБЕ И СПОРТЕ!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 «Готов к труду и обороне. Возрождение традиций. Путь к здоровью через нормы ГТО» </dc:title>
  <cp:lastModifiedBy>Admin</cp:lastModifiedBy>
  <cp:revision>12</cp:revision>
  <dcterms:modified xsi:type="dcterms:W3CDTF">2015-08-31T17:07:48Z</dcterms:modified>
</cp:coreProperties>
</file>