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1" r:id="rId4"/>
    <p:sldId id="293" r:id="rId5"/>
    <p:sldId id="328" r:id="rId6"/>
    <p:sldId id="327" r:id="rId7"/>
    <p:sldId id="329" r:id="rId8"/>
    <p:sldId id="330" r:id="rId9"/>
    <p:sldId id="331" r:id="rId10"/>
    <p:sldId id="339" r:id="rId11"/>
    <p:sldId id="338" r:id="rId12"/>
    <p:sldId id="337" r:id="rId13"/>
    <p:sldId id="336" r:id="rId14"/>
    <p:sldId id="332" r:id="rId15"/>
    <p:sldId id="334" r:id="rId16"/>
    <p:sldId id="335" r:id="rId17"/>
    <p:sldId id="297" r:id="rId18"/>
    <p:sldId id="333" r:id="rId19"/>
    <p:sldId id="298" r:id="rId20"/>
    <p:sldId id="287" r:id="rId21"/>
    <p:sldId id="340" r:id="rId22"/>
    <p:sldId id="279" r:id="rId23"/>
    <p:sldId id="321" r:id="rId24"/>
    <p:sldId id="289" r:id="rId25"/>
    <p:sldId id="294" r:id="rId26"/>
    <p:sldId id="323" r:id="rId27"/>
    <p:sldId id="318" r:id="rId28"/>
    <p:sldId id="260" r:id="rId29"/>
    <p:sldId id="322" r:id="rId30"/>
    <p:sldId id="296" r:id="rId31"/>
    <p:sldId id="281" r:id="rId32"/>
    <p:sldId id="325" r:id="rId33"/>
    <p:sldId id="324" r:id="rId34"/>
    <p:sldId id="316" r:id="rId35"/>
    <p:sldId id="28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2958-CC43-41FF-92AC-A64955D4F8FE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A702-4DEF-43D8-A8D2-5EC9F5EA205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итул 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952"/>
            <a:ext cx="9144000" cy="6812096"/>
          </a:xfrm>
          <a:prstGeom prst="rect">
            <a:avLst/>
          </a:prstGeom>
        </p:spPr>
      </p:pic>
      <p:pic>
        <p:nvPicPr>
          <p:cNvPr id="8" name="Рисунок 7" descr="7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7196"/>
            <a:ext cx="9144000" cy="6823607"/>
          </a:xfrm>
          <a:prstGeom prst="rect">
            <a:avLst/>
          </a:prstGeom>
        </p:spPr>
      </p:pic>
      <p:pic>
        <p:nvPicPr>
          <p:cNvPr id="9" name="Рисунок 8" descr="70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17196"/>
            <a:ext cx="9144000" cy="6823607"/>
          </a:xfrm>
          <a:prstGeom prst="rect">
            <a:avLst/>
          </a:prstGeom>
        </p:spPr>
      </p:pic>
      <p:pic>
        <p:nvPicPr>
          <p:cNvPr id="10" name="Рисунок 9" descr="70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3439"/>
            <a:ext cx="9144000" cy="68511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2958-CC43-41FF-92AC-A64955D4F8FE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A702-4DEF-43D8-A8D2-5EC9F5EA2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2958-CC43-41FF-92AC-A64955D4F8FE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A702-4DEF-43D8-A8D2-5EC9F5EA205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итул 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196"/>
            <a:ext cx="9144000" cy="68236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2958-CC43-41FF-92AC-A64955D4F8FE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A702-4DEF-43D8-A8D2-5EC9F5EA205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абочий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9"/>
            <a:ext cx="9144000" cy="68511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2958-CC43-41FF-92AC-A64955D4F8FE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A702-4DEF-43D8-A8D2-5EC9F5EA205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абочий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9"/>
            <a:ext cx="9144000" cy="6851121"/>
          </a:xfrm>
          <a:prstGeom prst="rect">
            <a:avLst/>
          </a:prstGeom>
        </p:spPr>
      </p:pic>
      <p:pic>
        <p:nvPicPr>
          <p:cNvPr id="8" name="Рисунок 7" descr="й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35539"/>
            <a:ext cx="9144000" cy="6786921"/>
          </a:xfrm>
          <a:prstGeom prst="rect">
            <a:avLst/>
          </a:prstGeom>
        </p:spPr>
      </p:pic>
      <p:pic>
        <p:nvPicPr>
          <p:cNvPr id="9" name="Рисунок 8" descr="рабочий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8" y="0"/>
            <a:ext cx="914094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2958-CC43-41FF-92AC-A64955D4F8FE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A702-4DEF-43D8-A8D2-5EC9F5EA205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итул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2" y="0"/>
            <a:ext cx="9131775" cy="6858000"/>
          </a:xfrm>
          <a:prstGeom prst="rect">
            <a:avLst/>
          </a:prstGeom>
        </p:spPr>
      </p:pic>
      <p:pic>
        <p:nvPicPr>
          <p:cNvPr id="8" name="Рисунок 7" descr="новый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3439"/>
            <a:ext cx="9144000" cy="68511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2958-CC43-41FF-92AC-A64955D4F8FE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A702-4DEF-43D8-A8D2-5EC9F5EA2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2958-CC43-41FF-92AC-A64955D4F8FE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A702-4DEF-43D8-A8D2-5EC9F5EA2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2958-CC43-41FF-92AC-A64955D4F8FE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A702-4DEF-43D8-A8D2-5EC9F5EA2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72958-CC43-41FF-92AC-A64955D4F8FE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3A702-4DEF-43D8-A8D2-5EC9F5EA205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чистый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35539"/>
            <a:ext cx="9144000" cy="6786921"/>
          </a:xfrm>
          <a:prstGeom prst="rect">
            <a:avLst/>
          </a:prstGeom>
        </p:spPr>
      </p:pic>
      <p:pic>
        <p:nvPicPr>
          <p:cNvPr id="8" name="Рисунок 7" descr="чистый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3439"/>
            <a:ext cx="9144000" cy="6851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4" r:id="rId7"/>
    <p:sldLayoutId id="2147483655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692696"/>
            <a:ext cx="267013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492896"/>
            <a:ext cx="5904656" cy="22346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Отчет по патриотическому воспитанию учащихся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941168"/>
            <a:ext cx="6400800" cy="12241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МКОУ « Тургеневская СОШ».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96136" y="836712"/>
            <a:ext cx="28083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Военно-патриотическое воспитание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является одной из составных частей работы в нашей школе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Урок в музее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4402832" cy="478539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 01.10.2017 в здании музея-заповедника "</a:t>
            </a:r>
            <a:r>
              <a:rPr lang="ru-RU" dirty="0" err="1" smtClean="0"/>
              <a:t>Бежин</a:t>
            </a:r>
            <a:r>
              <a:rPr lang="ru-RU" dirty="0" smtClean="0"/>
              <a:t> луг" прошел интегрированный урок истории и литературы, на котором присутствовали учащиеся 5,7,8 классов нашей школы. Тема урока: "Историческое и литературное прошлое родного края". Ученики  внимательно прослушали рассказ сотрудника музея Т.В.Георгиевской о том, как жили крестьяне нашей местности в прошлом, о родословных  жителей нашего села, потом с удовольствием посмотрели фильм о писателе -земляке И.С.Тургеневе, который комментировала заведующая  музея А.А.Кузнецова.</a:t>
            </a:r>
            <a:endParaRPr lang="ru-RU" dirty="0"/>
          </a:p>
        </p:txBody>
      </p:sp>
      <p:pic>
        <p:nvPicPr>
          <p:cNvPr id="51202" name="Picture 2" descr="http://turgenevoshkola.ucoz.ru/MSOKO/IM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96752"/>
            <a:ext cx="3452530" cy="2304256"/>
          </a:xfrm>
          <a:prstGeom prst="rect">
            <a:avLst/>
          </a:prstGeom>
          <a:noFill/>
        </p:spPr>
      </p:pic>
      <p:pic>
        <p:nvPicPr>
          <p:cNvPr id="51204" name="Picture 4" descr="http://turgenevoshkola.ucoz.ru/MSOKO/IMG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112" y="3645024"/>
            <a:ext cx="388409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Урок исторического краеведения в музее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10 ноября в нашей школе прошли урок исторического краеведения  для  учащихся 5 и 7 классов, которые  побывали в музее-заповеднике " </a:t>
            </a:r>
            <a:r>
              <a:rPr lang="ru-RU" dirty="0" err="1" smtClean="0"/>
              <a:t>Бежин</a:t>
            </a:r>
            <a:r>
              <a:rPr lang="ru-RU" dirty="0" smtClean="0"/>
              <a:t> Луг" на тему  "Село Тургенево и семья Ивана Сергеевича Тургенева".</a:t>
            </a:r>
            <a:endParaRPr lang="ru-RU" dirty="0"/>
          </a:p>
        </p:txBody>
      </p:sp>
      <p:pic>
        <p:nvPicPr>
          <p:cNvPr id="45058" name="Picture 2" descr="http://turgenevoshkola.ucoz.ru/1kl/krivcovo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3452530" cy="2304256"/>
          </a:xfrm>
          <a:prstGeom prst="rect">
            <a:avLst/>
          </a:prstGeom>
          <a:noFill/>
        </p:spPr>
      </p:pic>
      <p:pic>
        <p:nvPicPr>
          <p:cNvPr id="45060" name="Picture 4" descr="http://turgenevoshkola.ucoz.ru/1kl/krivcovo/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426720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Чернский</a:t>
            </a:r>
            <a:r>
              <a:rPr lang="ru-RU" b="1" dirty="0" smtClean="0"/>
              <a:t> район - край мой родной»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4392488" cy="54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28.11.2017  М.В. </a:t>
            </a:r>
            <a:r>
              <a:rPr lang="ru-RU" dirty="0" err="1" smtClean="0"/>
              <a:t>Алатырцев</a:t>
            </a:r>
            <a:r>
              <a:rPr lang="ru-RU" dirty="0" smtClean="0"/>
              <a:t>, учитель истории, рассказал учащимся начальных классов о прошлом и настоящем </a:t>
            </a:r>
            <a:r>
              <a:rPr lang="ru-RU" dirty="0" err="1" smtClean="0"/>
              <a:t>Чернского</a:t>
            </a:r>
            <a:r>
              <a:rPr lang="ru-RU" dirty="0" smtClean="0"/>
              <a:t> района. Муратова Л.В., учитель начальных классов, познакомила с историей с.Тургенево. Вспомнили о писателе И.С.Тургеневе (Шумилина И.А., учитель начальных классов). Посмотрели фильм о достопримечательностях п.Чернь.</a:t>
            </a:r>
            <a:endParaRPr lang="ru-RU" dirty="0"/>
          </a:p>
        </p:txBody>
      </p:sp>
      <p:pic>
        <p:nvPicPr>
          <p:cNvPr id="44034" name="Picture 2" descr="http://turgenevoshkola.ucoz.ru/ermakova1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3456383" cy="2592288"/>
          </a:xfrm>
          <a:prstGeom prst="rect">
            <a:avLst/>
          </a:prstGeom>
          <a:noFill/>
        </p:spPr>
      </p:pic>
      <p:pic>
        <p:nvPicPr>
          <p:cNvPr id="44036" name="Picture 4" descr="http://turgenevoshkola.ucoz.ru/ermakova1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535627" cy="2651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День Неизвестного солдата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4608512" cy="56886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Для учащихся 1 и 2 классов, посещающих группу продленного дня, было проведено мероприятие, на котором воспитатель Ермакова А.А. познакомила детей  с  историей  Дня Неизвестного солдата, который был установлен в 2014 году. Учащиеся узнали о могиле Неизвестного солдата в Александровском саду, о том, что такие могилы были и в нашем селе. Потом ребята учились складывать письма- треугольники,  переносившие  новости на фронт в годы Великой Отечественной войны, примерили на себя чурочки, которые ребята военных лет привязывали к валенкам, чтобы они не промокали. В конце ученики почтили память всех погибших воинов Минутой молчания</a:t>
            </a:r>
            <a:endParaRPr lang="ru-RU" dirty="0"/>
          </a:p>
        </p:txBody>
      </p:sp>
      <p:pic>
        <p:nvPicPr>
          <p:cNvPr id="41986" name="Picture 2" descr="http://turgenevoshkola.ucoz.ru/ermqkova/10klass/I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0856" y="1124744"/>
            <a:ext cx="3763144" cy="2822359"/>
          </a:xfrm>
          <a:prstGeom prst="rect">
            <a:avLst/>
          </a:prstGeom>
          <a:noFill/>
        </p:spPr>
      </p:pic>
      <p:pic>
        <p:nvPicPr>
          <p:cNvPr id="41988" name="Picture 4" descr="http://turgenevoshkola.ucoz.ru/ermqkova/10klass/I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343606" cy="2507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Урок Мужества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4464496" cy="49251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76 годовщине посвящен был  Урок Мужества, который был проведен  25 декабря,  в день освобождения </a:t>
            </a:r>
            <a:r>
              <a:rPr lang="ru-RU" dirty="0" err="1" smtClean="0"/>
              <a:t>Чернского</a:t>
            </a:r>
            <a:r>
              <a:rPr lang="ru-RU" dirty="0" smtClean="0"/>
              <a:t> района от немецко-фашистских  захватчиков.  .Учащиеся  прослушали сообщение о тех днях, когда наша  армия  с боями  шла  на запад.  Вспомнили они О Героях  Советского Союза, которые родились  в </a:t>
            </a:r>
            <a:r>
              <a:rPr lang="ru-RU" dirty="0" err="1" smtClean="0"/>
              <a:t>Чернском</a:t>
            </a:r>
            <a:r>
              <a:rPr lang="ru-RU" dirty="0" smtClean="0"/>
              <a:t> районе.  Продолжился  Урок на Братских могилах, где о.Ярослав   отслужил панихиду по  погибшим. К памятнику воина была возложена елочная гирлянда..</a:t>
            </a:r>
            <a:endParaRPr lang="ru-RU" dirty="0"/>
          </a:p>
        </p:txBody>
      </p:sp>
      <p:pic>
        <p:nvPicPr>
          <p:cNvPr id="4" name="Picture 4" descr="http://turgenevoshkola.ucoz.ru/1kl/kl/IMG_145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96752"/>
            <a:ext cx="3736078" cy="2592288"/>
          </a:xfrm>
          <a:prstGeom prst="rect">
            <a:avLst/>
          </a:prstGeom>
          <a:noFill/>
        </p:spPr>
      </p:pic>
      <p:pic>
        <p:nvPicPr>
          <p:cNvPr id="5" name="Picture 3" descr="http://turgenevoshkola.ucoz.ru/1kl/kl/foto_0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3260063" cy="2472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«Нам есть чем гордиться и есть что беречь!»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268760"/>
            <a:ext cx="4464496" cy="55892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	 Человек, не помнящий своего прошлого, не имеет будущего. </a:t>
            </a:r>
            <a:r>
              <a:rPr lang="ru-RU" dirty="0" smtClean="0"/>
              <a:t>Поэтому в нашей школе эта работа носит систематический, целенаправленный характер. Так, сегодня, 17 января, группа учащихся 5 – 10 классов, занимающихся изучением истории родного района, побывала на экскурсии в краеведческом музее. Тепло и задушевно экскурсовод рассказала ребятам историю нашего района от первого упоминания Черни в летописных записях и до периода Великой Отечественной войны. </a:t>
            </a:r>
            <a:endParaRPr lang="ru-RU" dirty="0"/>
          </a:p>
        </p:txBody>
      </p:sp>
      <p:pic>
        <p:nvPicPr>
          <p:cNvPr id="39938" name="Picture 2" descr="http://turgenevoshkola.ucoz.ru/1kl/RDSH/risuno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33056"/>
            <a:ext cx="3528391" cy="2520280"/>
          </a:xfrm>
          <a:prstGeom prst="rect">
            <a:avLst/>
          </a:prstGeom>
          <a:noFill/>
        </p:spPr>
      </p:pic>
      <p:pic>
        <p:nvPicPr>
          <p:cNvPr id="39940" name="Picture 4" descr="http://turgenevoshkola.ucoz.ru/1kl/RDSH/risuno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3203848" cy="240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Урок Памяти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488832" cy="31683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19 января в Тургеневской школе прошел Урок Памяти, посвященный 75-й годовщине начала прорыва блокады Ленинграда. Ученики вспоминали события, предшествовавшие началу Великой Отечественной войны, узнали сведения о планах немецких фашистов по тотальному уничтожению народов Советского Союза и по разделению территории нашей страны между государствами оси «Рим – Берлин – Токио».</a:t>
            </a:r>
            <a:endParaRPr lang="ru-RU" dirty="0"/>
          </a:p>
        </p:txBody>
      </p:sp>
      <p:pic>
        <p:nvPicPr>
          <p:cNvPr id="40962" name="Picture 2" descr="http://turgenevoshkola.ucoz.ru/2kl/lager/lager2/html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221088"/>
            <a:ext cx="4267200" cy="1704976"/>
          </a:xfrm>
          <a:prstGeom prst="rect">
            <a:avLst/>
          </a:prstGeom>
          <a:noFill/>
        </p:spPr>
      </p:pic>
      <p:pic>
        <p:nvPicPr>
          <p:cNvPr id="5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05064"/>
            <a:ext cx="2749983" cy="248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Урок Памяти "Дети Великой Отечественной войны"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4680520" cy="51125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400" dirty="0" smtClean="0"/>
              <a:t>В ходе Урока Памяти учащиеся школы узнали  о нечеловеческих трудностях. выпавших на долю детей  в годы Великой Отечественной войны: блокада Ленинграда, концлагеря, где дети становились донорами для немецких солдат, партизанский отряды. Много известно сыновей полков, воевавших наравне со взрослыми, тысячи героев труда, заменивших взрослых на полях и у станка.</a:t>
            </a:r>
            <a:endParaRPr lang="ru-RU" sz="3400" dirty="0"/>
          </a:p>
        </p:txBody>
      </p:sp>
      <p:pic>
        <p:nvPicPr>
          <p:cNvPr id="1026" name="Picture 2" descr="http://turgenevoshkola.ucoz.ru/MSOKO/ist/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4050383" cy="3600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ru-RU" b="1" dirty="0" smtClean="0"/>
              <a:t>Урок памяти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4896544" cy="55892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 	</a:t>
            </a:r>
            <a:r>
              <a:rPr lang="ru-RU" sz="6300" dirty="0" smtClean="0"/>
              <a:t>2 февраля в рамках плановых мероприятий,      посвященных Дню Защитников Отечества, в нашей  школе прошел Урок памяти, посвященный 75-й годовщине завершения Сталинградской битвы. Учащиеся 5 – 10 классов вспоминали одну из величайших страниц Великой Отечественной войны, великую битву на Волге – битву за Сталинград, которая стала коренным переломом в ходе той страшной войны.</a:t>
            </a:r>
            <a:endParaRPr lang="ru-RU" sz="6300" dirty="0"/>
          </a:p>
        </p:txBody>
      </p:sp>
      <p:sp>
        <p:nvSpPr>
          <p:cNvPr id="36866" name="AutoShape 2" descr="http://turgenevoshkola.ucoz.ru/1kl/RDSH/risunok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http://turgenevoshkola.ucoz.ru/1kl/RDSH/risun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0728"/>
            <a:ext cx="3223673" cy="2592288"/>
          </a:xfrm>
          <a:prstGeom prst="rect">
            <a:avLst/>
          </a:prstGeom>
          <a:noFill/>
        </p:spPr>
      </p:pic>
      <p:pic>
        <p:nvPicPr>
          <p:cNvPr id="36870" name="Picture 6" descr="http://turgenevoshkola.ucoz.ru/2kl/Tumen/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17032"/>
            <a:ext cx="3246512" cy="257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 мужестве моряков. 1905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   Урок Мужества, посвященный подвигу матросов и офицеров крейсера "Варяг" и  канонирской лодки "Кореец" прошел 12 февраля. Свой рассказ об этом событии </a:t>
            </a:r>
            <a:r>
              <a:rPr lang="ru-RU" dirty="0" err="1" smtClean="0"/>
              <a:t>М.В.Алатырцев</a:t>
            </a:r>
            <a:r>
              <a:rPr lang="ru-RU" dirty="0" smtClean="0"/>
              <a:t> начал с подвига капитана Романа </a:t>
            </a:r>
            <a:r>
              <a:rPr lang="ru-RU" dirty="0" err="1" smtClean="0"/>
              <a:t>Филипова</a:t>
            </a:r>
            <a:r>
              <a:rPr lang="ru-RU" dirty="0" smtClean="0"/>
              <a:t> в Сирии, подчеркивая связь поколений людей мужественных, героических. А потом услышали ребята о строительстве крейсера "Варяг" на судоверфях США, о нападении на наши корабли в нейтральных водах, о взаимовыручке морской даже  между противниками, которые предоставили свои лодки для спасения наших моряков и оказывали медицинскую помощь раненым.  Урок закончился просмотром документального фильма об этих событиях.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44824"/>
            <a:ext cx="2339752" cy="311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Основные цели и задачи ПВ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859216" cy="471338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Воспитание уважения к памяти защитников Отечества. Участие в подготовке и проведении мероприятий по увековечиванию памяти </a:t>
            </a:r>
            <a:r>
              <a:rPr lang="ru-RU" dirty="0" smtClean="0"/>
              <a:t>защитников </a:t>
            </a:r>
            <a:r>
              <a:rPr lang="ru-RU" dirty="0"/>
              <a:t>Отечества.</a:t>
            </a:r>
          </a:p>
          <a:p>
            <a:pPr lvl="0"/>
            <a:r>
              <a:rPr lang="ru-RU" dirty="0"/>
              <a:t>Формирование у учащихся чувства национальной гордости, любви к Отечеству, своему народу. Изучение истории и культуры Отечества и родного края.</a:t>
            </a:r>
          </a:p>
          <a:p>
            <a:pPr lvl="0"/>
            <a:r>
              <a:rPr lang="ru-RU" dirty="0"/>
              <a:t>Формирование у молодого поколения готовности к службе в Российской Армии и стремление к здоровому образу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043607" y="548680"/>
            <a:ext cx="7451105" cy="4320479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 smtClean="0">
                <a:solidFill>
                  <a:schemeClr val="tx1"/>
                </a:solidFill>
              </a:rPr>
              <a:t>В школе давно работает уголок боевой славы, где собраны ценные военные фото, документы, записаны воспоминания ветеранов. Воспоминания ветеранов… Они самое ценное, что есть в нашем Уголке боевой славы. Уходят ветераны, но остается след, который называется ПАМЯТЬ.  По данным материалам </a:t>
            </a:r>
            <a:r>
              <a:rPr lang="ru-RU" sz="2800" dirty="0" err="1" smtClean="0">
                <a:solidFill>
                  <a:schemeClr val="tx1"/>
                </a:solidFill>
              </a:rPr>
              <a:t>провятся</a:t>
            </a:r>
            <a:r>
              <a:rPr lang="ru-RU" sz="2800" dirty="0" smtClean="0">
                <a:solidFill>
                  <a:schemeClr val="tx1"/>
                </a:solidFill>
              </a:rPr>
              <a:t> экскурсии с младшими школьниками - </a:t>
            </a:r>
            <a:r>
              <a:rPr lang="ru-RU" sz="2800" b="1" dirty="0" smtClean="0">
                <a:solidFill>
                  <a:schemeClr val="tx1"/>
                </a:solidFill>
              </a:rPr>
              <a:t>«Односельчане в годы Великой  Отечественной войны»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u="sng" dirty="0" smtClean="0"/>
              <a:t>Шефская </a:t>
            </a:r>
            <a:r>
              <a:rPr lang="ru-RU" b="1" i="1" u="sng" dirty="0"/>
              <a:t>работа</a:t>
            </a:r>
            <a:r>
              <a:rPr lang="ru-RU" b="1" i="1" dirty="0"/>
              <a:t>.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24744"/>
            <a:ext cx="7632848" cy="475252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Данное направление включает в себя: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Мероприятия по увековечиванию памяти павших в борьбе за независимость нашей Родины (шефство над  братскими могилами;  вахта памяти -   выставление почетного караула у обелиска  «Воинам-землякам» и памятника; возложение гирлянды Славы; проведение </a:t>
            </a:r>
            <a:r>
              <a:rPr lang="ru-RU" dirty="0" smtClean="0"/>
              <a:t>митингов, концертов </a:t>
            </a:r>
            <a:r>
              <a:rPr lang="ru-RU" dirty="0"/>
              <a:t>и других патриотических мероприятий 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214625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Празднование</a:t>
            </a:r>
            <a:br>
              <a:rPr lang="ru-RU" b="1" i="1" dirty="0" smtClean="0"/>
            </a:br>
            <a:r>
              <a:rPr lang="ru-RU" b="1" i="1" dirty="0" smtClean="0"/>
              <a:t> Великой Победы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988840"/>
            <a:ext cx="5400600" cy="46805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   8 мая празднование Дня Победы традиционно началось с выступлений учащихся в школе. Звучали стихи о войне, исполнялись танцы под мелодии военных лет, песни, которые трогали души собравшихся. Потом был торжественный митинг у Братских могил, на котором выступили глава администрации </a:t>
            </a:r>
            <a:r>
              <a:rPr lang="ru-RU" dirty="0" err="1" smtClean="0"/>
              <a:t>А.Н.Банько</a:t>
            </a:r>
            <a:r>
              <a:rPr lang="ru-RU" dirty="0" smtClean="0"/>
              <a:t>, директор школы О.А.Иванова, генерал запаса </a:t>
            </a:r>
            <a:r>
              <a:rPr lang="ru-RU" dirty="0" err="1" smtClean="0"/>
              <a:t>Н.В.Дерганов</a:t>
            </a:r>
            <a:r>
              <a:rPr lang="ru-RU" dirty="0" smtClean="0"/>
              <a:t>. Настоятель Свято-Введенского храма о.Ярослав отслужил у  могил благодарственный молебен и панихиду по  погибшим </a:t>
            </a:r>
            <a:r>
              <a:rPr lang="ru-RU" dirty="0" err="1" smtClean="0"/>
              <a:t>воинам.В</a:t>
            </a:r>
            <a:r>
              <a:rPr lang="ru-RU" dirty="0" smtClean="0"/>
              <a:t> их память  в  небо выпустили воздушные шары.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turgenevoshkola.ucoz.ru/sveta/may/IMG_35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80928"/>
            <a:ext cx="4680520" cy="3510391"/>
          </a:xfrm>
          <a:prstGeom prst="rect">
            <a:avLst/>
          </a:prstGeom>
          <a:noFill/>
        </p:spPr>
      </p:pic>
      <p:pic>
        <p:nvPicPr>
          <p:cNvPr id="60420" name="Picture 4" descr="http://turgenevoshkola.ucoz.ru/sveta/may/IMG_35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143375" cy="2828925"/>
          </a:xfrm>
          <a:prstGeom prst="rect">
            <a:avLst/>
          </a:prstGeom>
          <a:noFill/>
        </p:spPr>
      </p:pic>
      <p:pic>
        <p:nvPicPr>
          <p:cNvPr id="60422" name="Picture 6" descr="http://turgenevoshkola.ucoz.ru/sveta/may/IMG_35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336037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611560" y="476672"/>
            <a:ext cx="6192688" cy="583264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Библиотекарем школы была проведена викторина « С русским воином через века»  с вопросами истории оружия, обмундирования , названия войск и многое другое, начиная с древних времен. Ответы отдавались в библиотеку.</a:t>
            </a:r>
          </a:p>
          <a:p>
            <a:pPr lvl="0"/>
            <a:r>
              <a:rPr lang="ru-RU" dirty="0" smtClean="0"/>
              <a:t>Оформлен стенд  История праздника 23 февраля. На котором рассказывалось о становлении и развитие красной , а затем и российской  армии. </a:t>
            </a:r>
          </a:p>
          <a:p>
            <a:pPr lvl="0"/>
            <a:r>
              <a:rPr lang="ru-RU" dirty="0" smtClean="0"/>
              <a:t>Также была организована книжная выставка </a:t>
            </a:r>
            <a:r>
              <a:rPr lang="ru-RU" b="1" dirty="0" smtClean="0"/>
              <a:t>«Великая Отечественная война в именах и датах».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picc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4423" y="1124744"/>
            <a:ext cx="273957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300000" rev="20699999"/>
            </a:camera>
            <a:lightRig rig="threePt" dir="t"/>
          </a:scene3d>
          <a:sp3d z="12700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764704"/>
            <a:ext cx="4896544" cy="35283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Конкурс военных песен. </a:t>
            </a:r>
            <a:r>
              <a:rPr lang="ru-RU" dirty="0" smtClean="0"/>
              <a:t>Каждый класс подготовил песню. Ребята вместе с классным руководителем тщательно готовились к данному конкурсу, чтобы быть лучшими. Подбирали песни, продумывали  костюмы и видео сопровождение</a:t>
            </a:r>
            <a:endParaRPr lang="ru-RU" dirty="0"/>
          </a:p>
        </p:txBody>
      </p:sp>
      <p:pic>
        <p:nvPicPr>
          <p:cNvPr id="2050" name="Picture 2" descr="20170223_121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84984"/>
            <a:ext cx="354482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Праздничный концерт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9251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Для пап , юношей и мальчиков был подготовлен праздничный концерт. Где дети пели и  исполняли танцы.  И что за концерт без шуточных конкурсов и армейских сценок. </a:t>
            </a:r>
          </a:p>
          <a:p>
            <a:r>
              <a:rPr lang="ru-RU" dirty="0" smtClean="0"/>
              <a:t>Девочки школы исполнили  танец в  подарок мальчикам.</a:t>
            </a:r>
          </a:p>
          <a:p>
            <a:r>
              <a:rPr lang="ru-RU" dirty="0" smtClean="0"/>
              <a:t>Младшие девочки выступили  со спортивной композицией на степах.</a:t>
            </a:r>
            <a:endParaRPr lang="ru-RU" dirty="0"/>
          </a:p>
        </p:txBody>
      </p:sp>
      <p:pic>
        <p:nvPicPr>
          <p:cNvPr id="4" name="Picture 2" descr="http://turgenevoshkola.ucoz.ru/_tbkp/23fevralya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8760"/>
            <a:ext cx="3360372" cy="252028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3419425" cy="256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Поклон от родной тюменской земли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4176464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На Братские могилы из далекой Тюмени приехали родственники рядового И.Казанского, умершего от ран в госпитале  №1157  3-ей армии Брянского фронта в 1942 году.  Долгие годы солдат считался без вести пропавшим, и только теперь установлено место его захоронения: Братские  могилы №11. Привезла семья  Казанцевых с собой немного родной для воина земли. Настоятель храма  отец Ярослав отслужил панихиду по погибшему защитнику  Родины.</a:t>
            </a:r>
            <a:endParaRPr lang="ru-RU" dirty="0"/>
          </a:p>
        </p:txBody>
      </p:sp>
      <p:pic>
        <p:nvPicPr>
          <p:cNvPr id="57346" name="Picture 2" descr="http://turgenevoshkola.ucoz.ru/2kl/Tumen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264360" cy="2448271"/>
          </a:xfrm>
          <a:prstGeom prst="rect">
            <a:avLst/>
          </a:prstGeom>
          <a:noFill/>
        </p:spPr>
      </p:pic>
      <p:pic>
        <p:nvPicPr>
          <p:cNvPr id="57348" name="Picture 4" descr="http://turgenevoshkola.ucoz.ru/2kl/Tumen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823659" cy="2867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052736"/>
            <a:ext cx="2088232" cy="31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Уход за братскими могилами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3"/>
            <a:ext cx="5400600" cy="144015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В течение всего года учащиеся школы  поддерживают порядок на братских могилах. </a:t>
            </a:r>
            <a:endParaRPr lang="ru-RU" sz="2400" dirty="0"/>
          </a:p>
        </p:txBody>
      </p:sp>
      <p:pic>
        <p:nvPicPr>
          <p:cNvPr id="1026" name="Picture 2" descr="IMG_20170125_1039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3672408" cy="220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84984"/>
            <a:ext cx="22682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E:\Новая папка\DSCN02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985792"/>
            <a:ext cx="2495995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Вахта Памяти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410445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школе продолжается Вахта Памяти. Сегодня, в преддверии Дня Победы, учащиеся и учителя школы  высаживали цветы на Братских могилах  и клумбах перед школой.</a:t>
            </a:r>
            <a:endParaRPr lang="ru-RU" dirty="0"/>
          </a:p>
        </p:txBody>
      </p:sp>
      <p:pic>
        <p:nvPicPr>
          <p:cNvPr id="63490" name="Picture 2" descr="http://turgenevoshkola.ucoz.ru/sveta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648404" cy="2736304"/>
          </a:xfrm>
          <a:prstGeom prst="rect">
            <a:avLst/>
          </a:prstGeom>
          <a:noFill/>
        </p:spPr>
      </p:pic>
      <p:pic>
        <p:nvPicPr>
          <p:cNvPr id="63492" name="Picture 4" descr="http://turgenevoshkola.ucoz.ru/sveta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3343606" cy="2507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Направления работы по патриотическому воспитанию.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971600" y="1844824"/>
            <a:ext cx="7523112" cy="27363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1.Информационно – просветительская работа.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2.Шефская работа.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3. Участие в  районных и школьных спортивных  мероприятиях.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Участие в акциях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4536504" cy="540060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Участие в акции « Георгиевская ленточка».</a:t>
            </a:r>
          </a:p>
          <a:p>
            <a:r>
              <a:rPr lang="ru-RU" sz="2600" dirty="0" smtClean="0"/>
              <a:t>Акция «Моя малая Родина…»</a:t>
            </a:r>
          </a:p>
          <a:p>
            <a:r>
              <a:rPr lang="ru-RU" sz="2600" dirty="0" smtClean="0"/>
              <a:t>( уборка родного села).</a:t>
            </a:r>
          </a:p>
          <a:p>
            <a:r>
              <a:rPr lang="ru-RU" sz="2600" dirty="0" smtClean="0"/>
              <a:t>Акция «Это нужно живым…» </a:t>
            </a:r>
          </a:p>
          <a:p>
            <a:r>
              <a:rPr lang="ru-RU" sz="2600" dirty="0" smtClean="0"/>
              <a:t>( уход за могилами ветеранов) </a:t>
            </a:r>
          </a:p>
          <a:p>
            <a:r>
              <a:rPr lang="ru-RU" sz="2600" dirty="0" smtClean="0"/>
              <a:t>Акция «Ветеран живет рядом».(оказание помощи ветеранам труда Чадаевой Л.К. Булыгиной Н.Н. Яковлевой А.А. Помогали в расчистке снега, уборке территории. Поздравляли ветеранов с праздником.</a:t>
            </a:r>
          </a:p>
          <a:p>
            <a:endParaRPr lang="ru-RU" sz="3000" dirty="0" smtClean="0"/>
          </a:p>
          <a:p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509120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://turgenevoshkola.ucoz.ru/sveta/may/IMG_3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575" y="1340768"/>
            <a:ext cx="3840425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 Участие в  районных  и школьных спортивных   мероприятиях.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5328592" cy="36004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Интеллектуально – спортивный марафон  « К службе в армии готов»</a:t>
            </a:r>
          </a:p>
          <a:p>
            <a:r>
              <a:rPr lang="ru-RU" dirty="0" smtClean="0"/>
              <a:t> Соревнования среди учащихся по настольному теннису. </a:t>
            </a:r>
          </a:p>
          <a:p>
            <a:r>
              <a:rPr lang="ru-RU" dirty="0" smtClean="0"/>
              <a:t>Соревнования среди учащихся начальных классов "Тургеневские богатыри". </a:t>
            </a:r>
          </a:p>
          <a:p>
            <a:r>
              <a:rPr lang="ru-RU" dirty="0" smtClean="0"/>
              <a:t>С учащимися  1  - 4 классов  был проведен праздник  «Зимний день здоровья»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20170223_122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509120"/>
            <a:ext cx="278003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IMG_20170202_1226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7181" y="1052736"/>
            <a:ext cx="1426819" cy="2376264"/>
          </a:xfrm>
          <a:prstGeom prst="rect">
            <a:avLst/>
          </a:prstGeom>
          <a:noFill/>
        </p:spPr>
      </p:pic>
      <p:pic>
        <p:nvPicPr>
          <p:cNvPr id="3076" name="Picture 4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3136"/>
            <a:ext cx="323777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924944"/>
            <a:ext cx="168805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Межрайонный шахматный турнир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воскресенье, 15 октября, на базе нашей школы и музея </a:t>
            </a:r>
            <a:r>
              <a:rPr lang="ru-RU" dirty="0" err="1" smtClean="0"/>
              <a:t>Бежин</a:t>
            </a:r>
            <a:r>
              <a:rPr lang="ru-RU" dirty="0" smtClean="0"/>
              <a:t> Луг был проведен первый  межрайонный шахматный турнир с участием школьников и взрослых. В соревнованиях приняли участие 39 спортсменов из  Мценска, Плавска, Корсакова, </a:t>
            </a:r>
            <a:r>
              <a:rPr lang="ru-RU" dirty="0" err="1" smtClean="0"/>
              <a:t>п</a:t>
            </a:r>
            <a:r>
              <a:rPr lang="en-US" dirty="0" smtClean="0"/>
              <a:t>.C</a:t>
            </a:r>
            <a:r>
              <a:rPr lang="ru-RU" dirty="0" smtClean="0"/>
              <a:t>лавный  и нашего района. От нашей школы выступал ученик 7 класса.</a:t>
            </a:r>
            <a:endParaRPr lang="ru-RU" dirty="0"/>
          </a:p>
        </p:txBody>
      </p:sp>
      <p:pic>
        <p:nvPicPr>
          <p:cNvPr id="49154" name="Picture 2" descr="http://turgenevoshkola.ucoz.ru/foto/6kl/SEMIN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64840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Шашечный турнир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4104456" cy="55172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 12 по 16 февраля состоялся общешкольный турнир по шашкам, который так же был предусмотрен оборонно-спортивным месячником. Соревнования проходили по двум возрастным группам – среди учащихся начальных классов и среди старшеклассников. Победителям и призерам турнира были вручены Почетные грамоты и медали разного достоинства.</a:t>
            </a:r>
            <a:endParaRPr lang="ru-RU" dirty="0"/>
          </a:p>
        </p:txBody>
      </p:sp>
      <p:sp>
        <p:nvSpPr>
          <p:cNvPr id="38914" name="AutoShape 2" descr="http://turgenevoshkola.ucoz.ru/1kl/RDSH/70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://turgenevoshkola.ucoz.ru/1kl/RDSH/70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http://turgenevoshkola.ucoz.ru/1kl/RDSH/7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93096"/>
            <a:ext cx="3188284" cy="2127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38920" name="Picture 8" descr="http://turgenevoshkola.ucoz.ru/1kl/RDSH/7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3560421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 Днем туризма!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381642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27 сентября   наши школьники совместно с МБУК "</a:t>
            </a:r>
            <a:r>
              <a:rPr lang="ru-RU" dirty="0" err="1" smtClean="0"/>
              <a:t>Бежин</a:t>
            </a:r>
            <a:r>
              <a:rPr lang="ru-RU" dirty="0" smtClean="0"/>
              <a:t> луг" организовали праздник для учащихся. В гости к нам  приехали дети из </a:t>
            </a:r>
            <a:r>
              <a:rPr lang="ru-RU" dirty="0" err="1" smtClean="0"/>
              <a:t>Долматовской</a:t>
            </a:r>
            <a:r>
              <a:rPr lang="ru-RU" dirty="0" smtClean="0"/>
              <a:t> школы. Команды соревновались в скорости разведения костра, установки палатки. Были и веселые конкурсы, которые закончились </a:t>
            </a:r>
            <a:r>
              <a:rPr lang="ru-RU" dirty="0" err="1" smtClean="0"/>
              <a:t>перетягиванием</a:t>
            </a:r>
            <a:r>
              <a:rPr lang="ru-RU" dirty="0" smtClean="0"/>
              <a:t> каната. Праздник  прошел очень весело!</a:t>
            </a:r>
            <a:endParaRPr lang="ru-RU" dirty="0"/>
          </a:p>
        </p:txBody>
      </p:sp>
      <p:pic>
        <p:nvPicPr>
          <p:cNvPr id="54274" name="Picture 2" descr="http://turgenevoshkola.ucoz.ru/1kl/dogovor/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3312368" cy="2484277"/>
          </a:xfrm>
          <a:prstGeom prst="rect">
            <a:avLst/>
          </a:prstGeom>
          <a:noFill/>
        </p:spPr>
      </p:pic>
      <p:pic>
        <p:nvPicPr>
          <p:cNvPr id="54276" name="Picture 4" descr="http://turgenevoshkola.ucoz.ru/1kl/dogovor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286125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620688"/>
            <a:ext cx="4320480" cy="54006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Участие в районных соревнованиях по </a:t>
            </a:r>
            <a:r>
              <a:rPr lang="ru-RU" sz="2800" dirty="0" err="1" smtClean="0"/>
              <a:t>полиатлону</a:t>
            </a:r>
            <a:r>
              <a:rPr lang="ru-RU" sz="2800" dirty="0" smtClean="0"/>
              <a:t>.  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Участие в игре с элементами ориентирования </a:t>
            </a:r>
          </a:p>
          <a:p>
            <a:pPr>
              <a:buNone/>
            </a:pPr>
            <a:r>
              <a:rPr lang="ru-RU" sz="2800" dirty="0" smtClean="0"/>
              <a:t>« Зима 2018».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   Участие в соревнованиях </a:t>
            </a:r>
          </a:p>
          <a:p>
            <a:pPr>
              <a:buNone/>
            </a:pPr>
            <a:r>
              <a:rPr lang="ru-RU" sz="2800" dirty="0" smtClean="0"/>
              <a:t>    «Тургеневская Лыжня» Учащаяся  Любомудрова София заняла 2 место.</a:t>
            </a:r>
          </a:p>
          <a:p>
            <a:endParaRPr lang="ru-RU" sz="2600" dirty="0" smtClean="0"/>
          </a:p>
          <a:p>
            <a:pPr>
              <a:buNone/>
            </a:pPr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IMG_20170201_101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3744416" cy="224699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509120"/>
            <a:ext cx="24002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36912"/>
            <a:ext cx="2709400" cy="20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u="sng" dirty="0" smtClean="0"/>
              <a:t>Информационно </a:t>
            </a:r>
            <a:r>
              <a:rPr lang="ru-RU" b="1" i="1" u="sng" dirty="0"/>
              <a:t>– просветительская работа.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Проведение </a:t>
            </a:r>
            <a:r>
              <a:rPr lang="ru-RU" dirty="0"/>
              <a:t>экскурсий, уроков Мужества. Поздравление и выступление с концертами перед ветеранами войны и труда.</a:t>
            </a:r>
          </a:p>
          <a:p>
            <a:r>
              <a:rPr lang="ru-RU" dirty="0" smtClean="0"/>
              <a:t>Празднование </a:t>
            </a:r>
            <a:r>
              <a:rPr lang="ru-RU" dirty="0"/>
              <a:t>памятных дат, проведение выставок, викторин, конкурсов, просмотров видеофильмов. </a:t>
            </a:r>
          </a:p>
          <a:p>
            <a:r>
              <a:rPr lang="ru-RU" dirty="0" smtClean="0"/>
              <a:t>Размещение </a:t>
            </a:r>
            <a:r>
              <a:rPr lang="ru-RU" dirty="0"/>
              <a:t>информации на школьном сайте.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По местам боевой славы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4392488" cy="54726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20 сентября старшеклассники совершили экскурсию по местам боев времен Великой Отечественной войны. Они посетили место слияния рек Оки и </a:t>
            </a:r>
            <a:r>
              <a:rPr lang="ru-RU" dirty="0" err="1" smtClean="0"/>
              <a:t>Зуши</a:t>
            </a:r>
            <a:r>
              <a:rPr lang="ru-RU" dirty="0" smtClean="0"/>
              <a:t>, где в 1942-1943 годах шли кровопролитные бои.  </a:t>
            </a:r>
            <a:r>
              <a:rPr lang="ru-RU" dirty="0" err="1" smtClean="0"/>
              <a:t>М.В.Алатырцев</a:t>
            </a:r>
            <a:r>
              <a:rPr lang="ru-RU" dirty="0" smtClean="0"/>
              <a:t> и В.Н.Сорокин рассказали об этом периоде войны, в который число выбывших из строя составило по приблизительным подсчетам 800000 человек.  Руководители  поездки познакомили учащихся с деятельностью  военно-исторического отряда  "</a:t>
            </a:r>
            <a:r>
              <a:rPr lang="ru-RU" dirty="0" err="1" smtClean="0"/>
              <a:t>Чернский</a:t>
            </a:r>
            <a:r>
              <a:rPr lang="ru-RU" dirty="0" smtClean="0"/>
              <a:t> узел обороны".</a:t>
            </a:r>
            <a:endParaRPr lang="ru-RU" dirty="0"/>
          </a:p>
        </p:txBody>
      </p:sp>
      <p:pic>
        <p:nvPicPr>
          <p:cNvPr id="53250" name="Picture 2" descr="http://turgenevoshkola.ucoz.ru/1kl/dogovor/sorok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367608" cy="2247578"/>
          </a:xfrm>
          <a:prstGeom prst="rect">
            <a:avLst/>
          </a:prstGeom>
          <a:noFill/>
        </p:spPr>
      </p:pic>
      <p:pic>
        <p:nvPicPr>
          <p:cNvPr id="53252" name="Picture 4" descr="http://turgenevoshkola.ucoz.ru/1kl/dogovor/otrja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29852"/>
            <a:ext cx="3816424" cy="2547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 местам Боевой славы: </a:t>
            </a:r>
            <a:r>
              <a:rPr lang="ru-RU" b="1" dirty="0" err="1" smtClean="0"/>
              <a:t>д.Булычи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3744416" cy="54726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27 сентября  учащиеся 7-8 классов стали участниками еще одной поездки по местам Боевой славы. Они посетили поле, расположенное  недалеко от </a:t>
            </a:r>
            <a:r>
              <a:rPr lang="ru-RU" dirty="0" err="1" smtClean="0"/>
              <a:t>д.Булычи</a:t>
            </a:r>
            <a:r>
              <a:rPr lang="ru-RU" dirty="0" smtClean="0"/>
              <a:t>. Поле это названо "Кровавым" в память   </a:t>
            </a:r>
            <a:r>
              <a:rPr lang="ru-RU" dirty="0" err="1" smtClean="0"/>
              <a:t>трагедии,произошедшей</a:t>
            </a:r>
            <a:r>
              <a:rPr lang="ru-RU" dirty="0" smtClean="0"/>
              <a:t>  в 1942 году, когда около 5000 бойцов Красной Армии погибли  при освобождении деревни Верхние </a:t>
            </a:r>
            <a:r>
              <a:rPr lang="ru-RU" dirty="0" err="1" smtClean="0"/>
              <a:t>Булычи</a:t>
            </a:r>
            <a:r>
              <a:rPr lang="ru-RU" dirty="0" smtClean="0"/>
              <a:t>. Вечная память воинам-освободителям!</a:t>
            </a:r>
            <a:endParaRPr lang="ru-RU" dirty="0"/>
          </a:p>
        </p:txBody>
      </p:sp>
      <p:pic>
        <p:nvPicPr>
          <p:cNvPr id="50178" name="Picture 2" descr="http://turgenevoshkola.ucoz.ru/1kl/dogovor/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547120" cy="2367387"/>
          </a:xfrm>
          <a:prstGeom prst="rect">
            <a:avLst/>
          </a:prstGeom>
          <a:noFill/>
        </p:spPr>
      </p:pic>
      <p:pic>
        <p:nvPicPr>
          <p:cNvPr id="50180" name="Picture 4" descr="http://turgenevoshkola.ucoz.ru/1kl/dogovor/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426720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Поездка в </a:t>
            </a:r>
            <a:r>
              <a:rPr lang="ru-RU" b="1" dirty="0" err="1" smtClean="0"/>
              <a:t>Никольское-Вяземское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Грозное эхо войны.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3816424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Усилиями </a:t>
            </a:r>
            <a:r>
              <a:rPr lang="ru-RU" dirty="0" err="1" smtClean="0"/>
              <a:t>реконструкторов</a:t>
            </a:r>
            <a:r>
              <a:rPr lang="ru-RU" dirty="0" smtClean="0"/>
              <a:t>, членов отрядов военно-исторического общества из Орла, Мценска, городов </a:t>
            </a:r>
            <a:r>
              <a:rPr lang="ru-RU" dirty="0" err="1" smtClean="0"/>
              <a:t>Фрязино</a:t>
            </a:r>
            <a:r>
              <a:rPr lang="ru-RU" dirty="0" smtClean="0"/>
              <a:t> и </a:t>
            </a:r>
            <a:r>
              <a:rPr lang="ru-RU" dirty="0" err="1" smtClean="0"/>
              <a:t>Климовска</a:t>
            </a:r>
            <a:r>
              <a:rPr lang="ru-RU" dirty="0" smtClean="0"/>
              <a:t> Московской области, все присутствовавшие смогли в полном смысле этого слова «понюхать порох», ощутить величие подвига наших прадедов, грудью вставших на защиту своей Отчизны и ценой собственных жизней отстоявших её свободу, честь и независимость. </a:t>
            </a:r>
            <a:endParaRPr lang="ru-RU" dirty="0"/>
          </a:p>
        </p:txBody>
      </p:sp>
      <p:pic>
        <p:nvPicPr>
          <p:cNvPr id="48130" name="Picture 2" descr="http://turgenevoshkola.ucoz.ru/2kl/kldbi/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3115072" cy="2079033"/>
          </a:xfrm>
          <a:prstGeom prst="rect">
            <a:avLst/>
          </a:prstGeom>
          <a:noFill/>
        </p:spPr>
      </p:pic>
      <p:pic>
        <p:nvPicPr>
          <p:cNvPr id="48132" name="Picture 4" descr="http://turgenevoshkola.ucoz.ru/2kl/kldbi/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426720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Маршрутами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5328592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"Здесь раньше вставала земля на дыбы…"</a:t>
            </a:r>
            <a:endParaRPr lang="ru-RU" b="1" dirty="0" smtClean="0"/>
          </a:p>
          <a:p>
            <a:r>
              <a:rPr lang="ru-RU" dirty="0" smtClean="0"/>
              <a:t>            В рамках просветительской деятельности и программы работы по военно-патриотическому воспитанию молодежи, члены военно-исторического отряда «</a:t>
            </a:r>
            <a:r>
              <a:rPr lang="ru-RU" dirty="0" err="1" smtClean="0"/>
              <a:t>Чернский</a:t>
            </a:r>
            <a:r>
              <a:rPr lang="ru-RU" dirty="0" smtClean="0"/>
              <a:t> узел обороны» в начале учебного года организовали поездку учащихся Тургеневской школы на место впадения реки </a:t>
            </a:r>
            <a:r>
              <a:rPr lang="ru-RU" dirty="0" err="1" smtClean="0"/>
              <a:t>Зуша</a:t>
            </a:r>
            <a:r>
              <a:rPr lang="ru-RU" dirty="0" smtClean="0"/>
              <a:t> в Оку. Именно здесь, на поле, получившем в народе печальное название «кровавое», с декабря 1941 ...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6082" name="Picture 2" descr="http://turgenevoshkola.ucoz.ru/1kl/krivcovo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4210050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489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Самые кровопролитные бои происходили на северно-восточной оконечности Брянского фронта, в междуречье Оки, </a:t>
            </a:r>
            <a:r>
              <a:rPr lang="ru-RU" dirty="0" err="1" smtClean="0"/>
              <a:t>Нугри</a:t>
            </a:r>
            <a:r>
              <a:rPr lang="ru-RU" dirty="0" smtClean="0"/>
              <a:t> и небольшой, но такой коварной речки, как </a:t>
            </a:r>
            <a:r>
              <a:rPr lang="ru-RU" dirty="0" err="1" smtClean="0"/>
              <a:t>Березуйка</a:t>
            </a:r>
            <a:r>
              <a:rPr lang="ru-RU" dirty="0" smtClean="0"/>
              <a:t>. Центром этого треугольника являлась высота, обозначенная на военных картах номером 203,5 и названная в народе «</a:t>
            </a:r>
            <a:r>
              <a:rPr lang="ru-RU" dirty="0" err="1" smtClean="0"/>
              <a:t>Кривцовской</a:t>
            </a:r>
            <a:r>
              <a:rPr lang="ru-RU" dirty="0" smtClean="0"/>
              <a:t>», как и мемориал, воздвигнутый на ней в сентябре 1970 года.</a:t>
            </a:r>
            <a:endParaRPr lang="ru-RU" b="1" dirty="0"/>
          </a:p>
        </p:txBody>
      </p:sp>
      <p:pic>
        <p:nvPicPr>
          <p:cNvPr id="47106" name="Picture 2" descr="http://turgenevoshkola.ucoz.ru/1kl/krivcovo/I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24744"/>
            <a:ext cx="2733675" cy="4267200"/>
          </a:xfrm>
          <a:prstGeom prst="rect">
            <a:avLst/>
          </a:prstGeom>
          <a:noFill/>
        </p:spPr>
      </p:pic>
      <p:pic>
        <p:nvPicPr>
          <p:cNvPr id="47108" name="Picture 4" descr="http://turgenevoshkola.ucoz.ru/1kl/krivcovo/IM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56992"/>
            <a:ext cx="393643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620</Words>
  <Application>Microsoft Office PowerPoint</Application>
  <PresentationFormat>Экран (4:3)</PresentationFormat>
  <Paragraphs>94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Отчет по патриотическому воспитанию учащихся.</vt:lpstr>
      <vt:lpstr>Основные цели и задачи ПВ</vt:lpstr>
      <vt:lpstr>Направления работы по патриотическому воспитанию.</vt:lpstr>
      <vt:lpstr>Информационно – просветительская работа.</vt:lpstr>
      <vt:lpstr>По местам боевой славы</vt:lpstr>
      <vt:lpstr> По местам Боевой славы: д.Булычи </vt:lpstr>
      <vt:lpstr>Поездка в Никольское-Вяземское  Грозное эхо войны.</vt:lpstr>
      <vt:lpstr>Маршрутами ПАМЯТИ</vt:lpstr>
      <vt:lpstr>Слайд 9</vt:lpstr>
      <vt:lpstr>Урок в музее</vt:lpstr>
      <vt:lpstr>Урок исторического краеведения в музее</vt:lpstr>
      <vt:lpstr>«Чернский район - край мой родной»</vt:lpstr>
      <vt:lpstr>День Неизвестного солдата</vt:lpstr>
      <vt:lpstr> Урок Мужества </vt:lpstr>
      <vt:lpstr>«Нам есть чем гордиться и есть что беречь!»</vt:lpstr>
      <vt:lpstr> Урок Памяти </vt:lpstr>
      <vt:lpstr>Урок Памяти "Дети Великой Отечественной войны"</vt:lpstr>
      <vt:lpstr>Урок памяти</vt:lpstr>
      <vt:lpstr>О мужестве моряков. 1905 года</vt:lpstr>
      <vt:lpstr>Слайд 20</vt:lpstr>
      <vt:lpstr> Шефская работа. </vt:lpstr>
      <vt:lpstr>Празднование  Великой Победы</vt:lpstr>
      <vt:lpstr>Слайд 23</vt:lpstr>
      <vt:lpstr>Слайд 24</vt:lpstr>
      <vt:lpstr>Слайд 25</vt:lpstr>
      <vt:lpstr>Праздничный концерт</vt:lpstr>
      <vt:lpstr> Поклон от родной тюменской земли </vt:lpstr>
      <vt:lpstr>Уход за братскими могилами</vt:lpstr>
      <vt:lpstr> Вахта Памяти </vt:lpstr>
      <vt:lpstr>Участие в акциях</vt:lpstr>
      <vt:lpstr> Участие в  районных  и школьных спортивных   мероприятиях.</vt:lpstr>
      <vt:lpstr> Межрайонный шахматный турнир </vt:lpstr>
      <vt:lpstr> Шашечный турнир </vt:lpstr>
      <vt:lpstr>С Днем туризма!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Татьяна Ивановна</dc:creator>
  <cp:lastModifiedBy>Admin</cp:lastModifiedBy>
  <cp:revision>51</cp:revision>
  <dcterms:created xsi:type="dcterms:W3CDTF">2015-04-15T15:48:42Z</dcterms:created>
  <dcterms:modified xsi:type="dcterms:W3CDTF">2018-04-29T17:59:38Z</dcterms:modified>
</cp:coreProperties>
</file>