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300" r:id="rId2"/>
    <p:sldId id="280" r:id="rId3"/>
    <p:sldId id="281" r:id="rId4"/>
    <p:sldId id="291" r:id="rId5"/>
    <p:sldId id="282" r:id="rId6"/>
    <p:sldId id="283" r:id="rId7"/>
    <p:sldId id="284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96" r:id="rId31"/>
    <p:sldId id="278" r:id="rId32"/>
    <p:sldId id="294" r:id="rId33"/>
    <p:sldId id="292" r:id="rId34"/>
    <p:sldId id="295" r:id="rId35"/>
    <p:sldId id="286" r:id="rId36"/>
    <p:sldId id="290" r:id="rId37"/>
    <p:sldId id="288" r:id="rId38"/>
    <p:sldId id="297" r:id="rId39"/>
    <p:sldId id="298" r:id="rId40"/>
    <p:sldId id="299" r:id="rId41"/>
    <p:sldId id="279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885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885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3EC4CB-8AEA-4518-A44C-6A8E7BDC5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8786-69D1-4226-8C7F-01A0B501A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37D15-4A1C-440D-8F8C-6BEFD2DDF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2AC7C-3C32-46C8-AAC8-09C23426F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3DB1A-585A-4C74-BB97-B106C6BBF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B2D66-39C4-4347-B50A-0DE83BC16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E860-8CA7-4F14-B8DD-3B5F3EEDB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F4B8B-5CEB-483B-8FD0-816764CC5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A3AD9-7376-4AE5-A0FD-94F6CA083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E6355-B383-45EB-A56E-BA82E28E2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08ECB-B5E0-476C-B0E2-608856245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782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78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6870EA7-55BA-45D4-934B-D763564AC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783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783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slide" Target="slide24.xml"/><Relationship Id="rId7" Type="http://schemas.openxmlformats.org/officeDocument/2006/relationships/image" Target="../media/image17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slide" Target="slide22.xml"/><Relationship Id="rId10" Type="http://schemas.openxmlformats.org/officeDocument/2006/relationships/image" Target="../media/image20.jpeg"/><Relationship Id="rId4" Type="http://schemas.openxmlformats.org/officeDocument/2006/relationships/slide" Target="slide21.xml"/><Relationship Id="rId9" Type="http://schemas.openxmlformats.org/officeDocument/2006/relationships/image" Target="../media/image19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orab.ru/ArticleSection/Details/33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990600" y="1143000"/>
            <a:ext cx="7772400" cy="2498725"/>
          </a:xfrm>
        </p:spPr>
        <p:txBody>
          <a:bodyPr/>
          <a:lstStyle/>
          <a:p>
            <a:r>
              <a:rPr lang="ru-RU" dirty="0" smtClean="0"/>
              <a:t>Урок – презентация по физкультуре </a:t>
            </a:r>
            <a:br>
              <a:rPr lang="ru-RU" dirty="0" smtClean="0"/>
            </a:br>
            <a:r>
              <a:rPr lang="ru-RU" dirty="0" smtClean="0"/>
              <a:t>5 класс.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/>
              <a:t>Составила</a:t>
            </a:r>
          </a:p>
          <a:p>
            <a:r>
              <a:rPr lang="ru-RU" smtClean="0"/>
              <a:t> </a:t>
            </a:r>
            <a:r>
              <a:rPr lang="ru-RU" dirty="0" smtClean="0"/>
              <a:t>учитель </a:t>
            </a:r>
            <a:r>
              <a:rPr lang="ru-RU" smtClean="0"/>
              <a:t>физической культуры: </a:t>
            </a:r>
            <a:r>
              <a:rPr lang="ru-RU" dirty="0" err="1" smtClean="0"/>
              <a:t>Любомудрова</a:t>
            </a:r>
            <a:r>
              <a:rPr lang="ru-RU" dirty="0" smtClean="0"/>
              <a:t> Светлана Николаевна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676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Как называется вид строя изображённый на рисунке?</a:t>
            </a:r>
          </a:p>
        </p:txBody>
      </p:sp>
      <p:pic>
        <p:nvPicPr>
          <p:cNvPr id="5123" name="Picture 4" descr="Image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10750" r="18167" b="3082"/>
          <a:stretch>
            <a:fillRect/>
          </a:stretch>
        </p:blipFill>
        <p:spPr>
          <a:xfrm>
            <a:off x="3200400" y="2759074"/>
            <a:ext cx="5638799" cy="3489325"/>
          </a:xfrm>
          <a:noFill/>
        </p:spPr>
      </p:pic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2286000"/>
            <a:ext cx="2895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/>
              <a:t>а – </a:t>
            </a:r>
            <a:r>
              <a:rPr lang="ru-RU" sz="3200" b="1" dirty="0" smtClean="0"/>
              <a:t>колонна</a:t>
            </a:r>
            <a:endParaRPr lang="en-US" sz="3200" b="1" dirty="0" smtClean="0"/>
          </a:p>
          <a:p>
            <a:endParaRPr lang="ru-RU" sz="3200" b="1" dirty="0"/>
          </a:p>
          <a:p>
            <a:r>
              <a:rPr lang="ru-RU" sz="3200" b="1" dirty="0"/>
              <a:t>б – </a:t>
            </a:r>
            <a:r>
              <a:rPr lang="ru-RU" sz="3200" b="1" dirty="0" smtClean="0"/>
              <a:t>шеренга</a:t>
            </a:r>
            <a:endParaRPr lang="en-US" sz="3200" b="1" dirty="0" smtClean="0"/>
          </a:p>
          <a:p>
            <a:endParaRPr lang="ru-RU" sz="3200" b="1" dirty="0"/>
          </a:p>
          <a:p>
            <a:r>
              <a:rPr lang="ru-RU" sz="3200" b="1" dirty="0"/>
              <a:t>в – линия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73672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№2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Как называется расстояние между занимающимися, изображённое на рисунке?</a:t>
            </a:r>
          </a:p>
        </p:txBody>
      </p:sp>
      <p:pic>
        <p:nvPicPr>
          <p:cNvPr id="6147" name="Picture 4" descr="Image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95600" y="2133600"/>
            <a:ext cx="5961062" cy="3711575"/>
          </a:xfrm>
          <a:noFill/>
        </p:spPr>
      </p:pic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81000" y="4041813"/>
            <a:ext cx="2895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/>
              <a:t>а - дистанция</a:t>
            </a:r>
          </a:p>
          <a:p>
            <a:r>
              <a:rPr lang="ru-RU" sz="2800" b="1" dirty="0"/>
              <a:t>б - интервал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1889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№3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Какую команду подаёт учитель при построении в шеренгу по одному?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66800" y="2209800"/>
            <a:ext cx="7620000" cy="37322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а – «Класс, в одну шеренгу – становись!»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б – «Класс, в одну шеренгу – стройся!»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в – «Класс – становись!»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г – «Класс – стройся!»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№4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Какую команду должен подать учитель, если ученики допустили ошибку при выполнении предыдущей команды?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52600" y="2209800"/>
            <a:ext cx="54864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а – «Отставить!»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б – «Класс, стой!»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в – «Вольно!»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г – «Переделать!»</a:t>
            </a: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308975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№5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какую сторону осуществляется поворот головы при команде «Равняйсь!»?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1" y="2057401"/>
            <a:ext cx="7856538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а –  в сторону направляющего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б –  в сторону замыкающего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в – голову не поворачивать, смотреть на учителя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г – направо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err="1" smtClean="0"/>
              <a:t>д</a:t>
            </a:r>
            <a:r>
              <a:rPr lang="ru-RU" sz="2800" b="1" dirty="0" smtClean="0"/>
              <a:t> – налево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308975" cy="1676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№6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Какие действия ты должен выполнить при перестроении из одной шеренги в две, если по расчёту у тебя второй номер</a:t>
            </a:r>
            <a:r>
              <a:rPr lang="ru-RU" sz="2400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752600"/>
            <a:ext cx="861695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 а -  стоять на месте;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 б -  на первый счёт с левой ноги сделать шаг назад; на второй счёт, не приставляя правой ноги, - шаг вправо, чтобы стать в затылок первому номеру; на третий счёт приставить левую ногу;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 в -  на первый счёт с левой ноги сделать шаг вперёд; на второй счёт, не приставляя правой ноги, - шаг вправо, чтобы встать  впереди первого номера; на третий счёт приставить левую ногу;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</a:t>
            </a:r>
            <a:r>
              <a:rPr lang="en-US" sz="2400" dirty="0" smtClean="0"/>
              <a:t>  </a:t>
            </a:r>
            <a:r>
              <a:rPr lang="ru-RU" sz="2400" dirty="0" smtClean="0"/>
              <a:t>г -  на первый счёт шаг левой назад; на второй - приставить правую.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№7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Что проверяют при  помощи теста «Наклон вперёд из положения сидя на мате»?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52600" y="1981201"/>
            <a:ext cx="47942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а – сила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б – ловкость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в – быстрота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г – выносливость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err="1" smtClean="0"/>
              <a:t>д</a:t>
            </a:r>
            <a:r>
              <a:rPr lang="ru-RU" sz="2800" b="1" dirty="0" smtClean="0"/>
              <a:t> - гибкость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064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№8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Какой кувырок изображён на рисунке?</a:t>
            </a:r>
          </a:p>
        </p:txBody>
      </p:sp>
      <p:pic>
        <p:nvPicPr>
          <p:cNvPr id="12291" name="Picture 4" descr="Image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1" y="4000500"/>
            <a:ext cx="7939088" cy="2247900"/>
          </a:xfrm>
          <a:noFill/>
        </p:spPr>
      </p:pic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143000" y="1371600"/>
            <a:ext cx="6705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+mj-lt"/>
              </a:rPr>
              <a:t>а – кувырок назад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latin typeface="+mj-lt"/>
              </a:rPr>
              <a:t>б – кувырок вперёд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latin typeface="+mj-lt"/>
              </a:rPr>
              <a:t>в – перекат вперёд, назад</a:t>
            </a:r>
          </a:p>
          <a:p>
            <a:pPr algn="ctr"/>
            <a:r>
              <a:rPr lang="ru-RU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2414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№9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изображена стойка на лопатках перекатом назад из упора присев?</a:t>
            </a:r>
          </a:p>
        </p:txBody>
      </p:sp>
      <p:pic>
        <p:nvPicPr>
          <p:cNvPr id="13315" name="Picture 4" descr="Image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752600"/>
            <a:ext cx="3276600" cy="2209800"/>
          </a:xfrm>
          <a:noFill/>
        </p:spPr>
      </p:pic>
      <p:pic>
        <p:nvPicPr>
          <p:cNvPr id="13316" name="Picture 5" descr="Image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514600"/>
            <a:ext cx="35814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Image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4724400"/>
            <a:ext cx="38862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533400" y="2209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а</a:t>
            </a:r>
          </a:p>
          <a:p>
            <a:pPr>
              <a:spcBef>
                <a:spcPct val="50000"/>
              </a:spcBef>
            </a:pPr>
            <a:endParaRPr lang="ru-RU" sz="2000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4038600" y="41148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dirty="0"/>
              <a:t> </a:t>
            </a:r>
            <a:r>
              <a:rPr lang="ru-RU" sz="2400" dirty="0"/>
              <a:t>б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1219200" y="5562600"/>
            <a:ext cx="430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/>
              <a:t> 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508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№10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лазание по канату в два приёма?</a:t>
            </a:r>
          </a:p>
        </p:txBody>
      </p:sp>
      <p:pic>
        <p:nvPicPr>
          <p:cNvPr id="14339" name="Picture 4" descr="Image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0" y="1905000"/>
            <a:ext cx="3657600" cy="3581400"/>
          </a:xfrm>
          <a:noFill/>
        </p:spPr>
      </p:pic>
      <p:pic>
        <p:nvPicPr>
          <p:cNvPr id="14340" name="Picture 5" descr="Image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667000"/>
            <a:ext cx="3124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838200" y="25939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/>
              <a:t>а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5410200" y="4879975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/>
              <a:t>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Тема урока</a:t>
            </a:r>
            <a:br>
              <a:rPr lang="ru-RU" sz="6000" dirty="0" smtClean="0">
                <a:solidFill>
                  <a:srgbClr val="C00000"/>
                </a:solidFill>
              </a:rPr>
            </a:b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81200"/>
            <a:ext cx="8007350" cy="4114800"/>
          </a:xfrm>
        </p:spPr>
        <p:txBody>
          <a:bodyPr/>
          <a:lstStyle/>
          <a:p>
            <a:r>
              <a:rPr lang="ru-RU" sz="4800" dirty="0" smtClean="0">
                <a:solidFill>
                  <a:srgbClr val="00B0F0"/>
                </a:solidFill>
                <a:latin typeface="+mj-lt"/>
              </a:rPr>
              <a:t>Гимнастика и элементы акробатики. Техника безопасности на уроках по лыжной подготовке.</a:t>
            </a:r>
          </a:p>
          <a:p>
            <a:pPr>
              <a:buNone/>
            </a:pPr>
            <a:r>
              <a:rPr lang="ru-RU" sz="4800" dirty="0" smtClean="0">
                <a:latin typeface="+mj-lt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№11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«Основная стойка»?</a:t>
            </a:r>
            <a:br>
              <a:rPr lang="ru-RU" sz="2800" dirty="0" smtClean="0"/>
            </a:br>
            <a:endParaRPr lang="ru-RU" sz="2800" dirty="0" smtClean="0"/>
          </a:p>
        </p:txBody>
      </p:sp>
      <p:pic>
        <p:nvPicPr>
          <p:cNvPr id="15363" name="Picture 4" descr="Image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981200"/>
            <a:ext cx="6705600" cy="42100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№12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«Стойка ноги врозь, руки на пояс»?</a:t>
            </a:r>
          </a:p>
        </p:txBody>
      </p:sp>
      <p:pic>
        <p:nvPicPr>
          <p:cNvPr id="16387" name="Picture 4" descr="Image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905000"/>
            <a:ext cx="8458200" cy="4953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/>
              <a:t>Вопрос №13</a:t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 «Руки вверх наружу»?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60438" y="1905000"/>
            <a:ext cx="7762875" cy="41910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№14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«Сед»?</a:t>
            </a:r>
          </a:p>
        </p:txBody>
      </p:sp>
      <p:pic>
        <p:nvPicPr>
          <p:cNvPr id="1843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49450"/>
            <a:ext cx="8540750" cy="49085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82575"/>
            <a:ext cx="8385175" cy="8969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№15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«Палка перед грудью»?</a:t>
            </a:r>
          </a:p>
        </p:txBody>
      </p:sp>
      <p:pic>
        <p:nvPicPr>
          <p:cNvPr id="19459" name="Picture 4" descr="Image1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8382000" cy="4876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17367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 №16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Зачем гимнаст поднимает правую руку вверх перед выполнением упражнения?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981200"/>
            <a:ext cx="75850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а – чтобы обратили на него внимание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б – абсолютная готовность 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в – я всё умею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г – моя очередь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1584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№17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каком рисунке изображено положение «Сед углом»?</a:t>
            </a:r>
          </a:p>
        </p:txBody>
      </p:sp>
      <p:pic>
        <p:nvPicPr>
          <p:cNvPr id="2150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949450"/>
            <a:ext cx="8686800" cy="49085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18129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№18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При расчёте по порядку, что должен сделать замыкающий?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2057400"/>
            <a:ext cx="86106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а – назвать свой номер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б – назвать свой номер и сказать: «Расчёт окончен!»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/>
              <a:t>в – сделать шаг левой ногой вперёд, назвать свой номер, сказать: «Расчёт окончен!» и встать на место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1889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№19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Что дают занятия гимнастикой и акробатикой для организма школьника?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28800" y="1828800"/>
            <a:ext cx="5681663" cy="5029199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а – силу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б – выносливость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в – гибкость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г – координацию движений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err="1" smtClean="0"/>
              <a:t>д</a:t>
            </a:r>
            <a:r>
              <a:rPr lang="ru-RU" sz="2800" b="1" dirty="0" smtClean="0"/>
              <a:t> – красоту движений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е – ловкость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800" b="1" dirty="0" smtClean="0"/>
              <a:t>ж - быстроту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4"/>
            <a:ext cx="8385175" cy="21177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Вопрос №20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сколько градусов нужно повернуться при команде: «Направо! или  налево!»?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3794125" y="2667000"/>
            <a:ext cx="2301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3717925" y="2667000"/>
            <a:ext cx="306387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+mn-lt"/>
              </a:rPr>
              <a:t>а - 90</a:t>
            </a:r>
            <a:r>
              <a:rPr lang="ru-RU" sz="2800" b="1" dirty="0" smtClean="0">
                <a:latin typeface="+mn-lt"/>
                <a:cs typeface="Arial" charset="0"/>
              </a:rPr>
              <a:t>˚</a:t>
            </a:r>
            <a:endParaRPr lang="en-US" sz="2800" b="1" dirty="0" smtClean="0">
              <a:latin typeface="+mn-lt"/>
              <a:cs typeface="Arial" charset="0"/>
            </a:endParaRPr>
          </a:p>
          <a:p>
            <a:endParaRPr lang="ru-RU" sz="2800" b="1" dirty="0">
              <a:latin typeface="+mn-lt"/>
              <a:cs typeface="Arial" charset="0"/>
            </a:endParaRPr>
          </a:p>
          <a:p>
            <a:r>
              <a:rPr lang="ru-RU" sz="2800" b="1" dirty="0">
                <a:latin typeface="+mn-lt"/>
                <a:cs typeface="Arial" charset="0"/>
              </a:rPr>
              <a:t>б - 180</a:t>
            </a:r>
            <a:r>
              <a:rPr lang="ru-RU" sz="2800" b="1" dirty="0" smtClean="0">
                <a:latin typeface="+mn-lt"/>
              </a:rPr>
              <a:t>˚</a:t>
            </a:r>
            <a:endParaRPr lang="en-US" sz="2800" b="1" dirty="0" smtClean="0">
              <a:latin typeface="+mn-lt"/>
            </a:endParaRPr>
          </a:p>
          <a:p>
            <a:endParaRPr lang="ru-RU" sz="2800" b="1" dirty="0">
              <a:latin typeface="+mn-lt"/>
            </a:endParaRPr>
          </a:p>
          <a:p>
            <a:r>
              <a:rPr lang="ru-RU" sz="2800" b="1" dirty="0">
                <a:latin typeface="+mn-lt"/>
              </a:rPr>
              <a:t>в - 45</a:t>
            </a:r>
            <a:r>
              <a:rPr lang="ru-RU" sz="2800" b="1" dirty="0" smtClean="0">
                <a:latin typeface="+mn-lt"/>
              </a:rPr>
              <a:t>˚</a:t>
            </a:r>
            <a:endParaRPr lang="en-US" sz="2800" b="1" dirty="0" smtClean="0">
              <a:latin typeface="+mn-lt"/>
            </a:endParaRPr>
          </a:p>
          <a:p>
            <a:endParaRPr lang="ru-RU" sz="2800" b="1" dirty="0">
              <a:latin typeface="+mn-lt"/>
            </a:endParaRPr>
          </a:p>
          <a:p>
            <a:r>
              <a:rPr lang="ru-RU" sz="2800" b="1" dirty="0">
                <a:latin typeface="+mn-lt"/>
              </a:rPr>
              <a:t>г - 360˚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825" y="304801"/>
            <a:ext cx="8385175" cy="91440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>
                <a:solidFill>
                  <a:srgbClr val="C00000"/>
                </a:solidFill>
              </a:rPr>
              <a:t>Цели урока:</a:t>
            </a:r>
            <a:r>
              <a:rPr lang="ru-RU" sz="6000" dirty="0" smtClean="0">
                <a:solidFill>
                  <a:srgbClr val="FF0000"/>
                </a:solidFill>
              </a:rPr>
              <a:t/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133600"/>
            <a:ext cx="8464550" cy="4343400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Обобщение знаний по теории </a:t>
            </a:r>
            <a:r>
              <a:rPr lang="ru-RU" sz="5400" dirty="0" smtClean="0">
                <a:solidFill>
                  <a:srgbClr val="0070C0"/>
                </a:solidFill>
              </a:rPr>
              <a:t>гимнастики</a:t>
            </a:r>
            <a:endParaRPr lang="ru-RU" sz="5400" dirty="0" smtClean="0">
              <a:solidFill>
                <a:srgbClr val="0070C0"/>
              </a:solidFill>
            </a:endParaRPr>
          </a:p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Формирование знаний о зимних видах 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Взаимопроверка тестов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Проверить тесты у своего одноклассника</a:t>
            </a:r>
          </a:p>
          <a:p>
            <a:r>
              <a:rPr lang="ru-RU" dirty="0" smtClean="0"/>
              <a:t>Выставить оценку согласно таблице оценивания.</a:t>
            </a:r>
          </a:p>
          <a:p>
            <a:r>
              <a:rPr lang="ru-RU" dirty="0" smtClean="0"/>
              <a:t>Проверить себя по предложенному ключу.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51593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Ключ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838200"/>
            <a:ext cx="8458200" cy="5410200"/>
          </a:xfrm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1-б,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2-а,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3-а,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4-а,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5-а, </a:t>
            </a:r>
            <a:endParaRPr lang="en-US" sz="60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6-б,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7-д,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8-б,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9-а, 10-б,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11-1,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12-3,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13-36,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14-1, 15-5,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16-б,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17-2,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18-в, 19-б,в,г,д,е,ж, </a:t>
            </a:r>
            <a:r>
              <a:rPr 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20-а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6000" dirty="0" smtClean="0">
              <a:solidFill>
                <a:schemeClr val="accent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3000" y="990600"/>
            <a:ext cx="3830638" cy="3235325"/>
          </a:xfrm>
        </p:spPr>
      </p:pic>
      <p:sp>
        <p:nvSpPr>
          <p:cNvPr id="3075" name="Содержимое 7"/>
          <p:cNvSpPr>
            <a:spLocks noGrp="1"/>
          </p:cNvSpPr>
          <p:nvPr>
            <p:ph sz="half" idx="4294967295"/>
          </p:nvPr>
        </p:nvSpPr>
        <p:spPr>
          <a:xfrm>
            <a:off x="214313" y="838200"/>
            <a:ext cx="4586287" cy="2895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Лыжи появились в глубокой древности, еще в каменном веке. Первые лыжи были короткими и широкими, и охотники могли на них только ходить по снегу.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1767г – в Норвегии первые официальные соревнования по лыжным гонкам</a:t>
            </a:r>
          </a:p>
          <a:p>
            <a:pPr eaLnBrk="1" hangingPunct="1"/>
            <a:endParaRPr lang="ru-RU" sz="2000" dirty="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371600" y="304800"/>
            <a:ext cx="647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C00000"/>
                </a:solidFill>
                <a:latin typeface="+mj-lt"/>
              </a:rPr>
              <a:t>История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4572000"/>
            <a:ext cx="84582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Конец </a:t>
            </a:r>
            <a:r>
              <a:rPr lang="en-US" dirty="0"/>
              <a:t>XVIII</a:t>
            </a:r>
            <a:r>
              <a:rPr lang="ru-RU" dirty="0"/>
              <a:t> –</a:t>
            </a:r>
            <a:r>
              <a:rPr lang="en-US" dirty="0"/>
              <a:t> XX</a:t>
            </a:r>
            <a:r>
              <a:rPr lang="ru-RU" dirty="0"/>
              <a:t>в разных странах стали создаваться лыжные клубы </a:t>
            </a:r>
          </a:p>
          <a:p>
            <a:pPr>
              <a:spcBef>
                <a:spcPct val="50000"/>
              </a:spcBef>
            </a:pPr>
            <a:r>
              <a:rPr lang="ru-RU" dirty="0"/>
              <a:t>1910 г – создана Международная лыжная комиссия</a:t>
            </a:r>
          </a:p>
          <a:p>
            <a:pPr>
              <a:spcBef>
                <a:spcPct val="50000"/>
              </a:spcBef>
            </a:pPr>
            <a:r>
              <a:rPr lang="ru-RU" dirty="0"/>
              <a:t>1924г – Международная федерация лыжного спорта</a:t>
            </a:r>
          </a:p>
          <a:p>
            <a:pPr>
              <a:spcBef>
                <a:spcPct val="50000"/>
              </a:spcBef>
            </a:pPr>
            <a:r>
              <a:rPr lang="ru-RU" dirty="0"/>
              <a:t>1924г – первые зимние Олимпийские игры (2 вида лыжного спорта: гонки 18 и 50 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2819400" y="2667000"/>
            <a:ext cx="3609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u="sng" dirty="0">
                <a:latin typeface="Franklin Gothic Book" pitchFamily="34" charset="0"/>
              </a:rPr>
              <a:t>Лыжный спорт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733800" y="1981200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 action="ppaction://hlinksldjump"/>
              </a:rPr>
              <a:t>Горнолыжный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 action="ppaction://hlinksldjump"/>
              </a:rPr>
              <a:t>спорт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22860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 action="ppaction://hlinksldjump"/>
              </a:rPr>
              <a:t>Лыжные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 action="ppaction://hlinksldjump"/>
              </a:rPr>
              <a:t>гонки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0600" y="3962400"/>
            <a:ext cx="1905000" cy="641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4" action="ppaction://hlinksldjump"/>
              </a:rPr>
              <a:t>Прыжки 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4" action="ppaction://hlinksldjump"/>
              </a:rPr>
              <a:t>трамплина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3124200"/>
            <a:ext cx="1676400" cy="641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Book" pitchFamily="34" charset="0"/>
              </a:rPr>
              <a:t>Лыжное </a:t>
            </a:r>
          </a:p>
          <a:p>
            <a:pPr algn="ctr">
              <a:defRPr/>
            </a:pPr>
            <a:r>
              <a:rPr lang="ru-RU" b="1" i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Book" pitchFamily="34" charset="0"/>
              </a:rPr>
              <a:t>двоеборье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39000" y="3657600"/>
            <a:ext cx="1131888" cy="3667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4" action="ppaction://hlinksldjump"/>
              </a:rPr>
              <a:t>Фристайл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38600" y="4114800"/>
            <a:ext cx="1458913" cy="3667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5" action="ppaction://hlinksldjump"/>
              </a:rPr>
              <a:t>Сноубординг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52400"/>
            <a:ext cx="14462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Рисунок 9" descr="1505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6600" y="152400"/>
            <a:ext cx="25146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Рисунок 4" descr="9fd36ee52d6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80275" y="228600"/>
            <a:ext cx="16303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34"/>
          <p:cNvSpPr txBox="1">
            <a:spLocks noChangeArrowheads="1"/>
          </p:cNvSpPr>
          <p:nvPr/>
        </p:nvSpPr>
        <p:spPr bwMode="auto">
          <a:xfrm>
            <a:off x="7162800" y="2743200"/>
            <a:ext cx="1692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Биатлон</a:t>
            </a:r>
            <a:endParaRPr lang="ru-RU" b="1" i="1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Book" pitchFamily="34" charset="0"/>
            </a:endParaRPr>
          </a:p>
        </p:txBody>
      </p:sp>
      <p:pic>
        <p:nvPicPr>
          <p:cNvPr id="5133" name="Рисунок 2" descr="Ski_freestyle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000" y="4191000"/>
            <a:ext cx="19224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Рисунок 5" descr="Pryzhki-s-tramplina2729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4648200"/>
            <a:ext cx="289560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Рисунок 8" descr="1228637206_snowboarding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81400" y="4724400"/>
            <a:ext cx="253365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6" name="Line 27"/>
          <p:cNvSpPr>
            <a:spLocks noChangeShapeType="1"/>
          </p:cNvSpPr>
          <p:nvPr/>
        </p:nvSpPr>
        <p:spPr bwMode="auto">
          <a:xfrm flipV="1">
            <a:off x="6477000" y="2971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28"/>
          <p:cNvSpPr>
            <a:spLocks noChangeShapeType="1"/>
          </p:cNvSpPr>
          <p:nvPr/>
        </p:nvSpPr>
        <p:spPr bwMode="auto">
          <a:xfrm>
            <a:off x="6324600" y="3429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8" name="Line 29"/>
          <p:cNvSpPr>
            <a:spLocks noChangeShapeType="1"/>
          </p:cNvSpPr>
          <p:nvPr/>
        </p:nvSpPr>
        <p:spPr bwMode="auto">
          <a:xfrm>
            <a:off x="48006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39" name="Line 30"/>
          <p:cNvSpPr>
            <a:spLocks noChangeShapeType="1"/>
          </p:cNvSpPr>
          <p:nvPr/>
        </p:nvSpPr>
        <p:spPr bwMode="auto">
          <a:xfrm flipH="1">
            <a:off x="2057400" y="3581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0" name="Line 31"/>
          <p:cNvSpPr>
            <a:spLocks noChangeShapeType="1"/>
          </p:cNvSpPr>
          <p:nvPr/>
        </p:nvSpPr>
        <p:spPr bwMode="auto">
          <a:xfrm flipH="1">
            <a:off x="1676400" y="32766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1" name="Line 32"/>
          <p:cNvSpPr>
            <a:spLocks noChangeShapeType="1"/>
          </p:cNvSpPr>
          <p:nvPr/>
        </p:nvSpPr>
        <p:spPr bwMode="auto">
          <a:xfrm flipH="1" flipV="1">
            <a:off x="1676400" y="25908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42" name="Line 33"/>
          <p:cNvSpPr>
            <a:spLocks noChangeShapeType="1"/>
          </p:cNvSpPr>
          <p:nvPr/>
        </p:nvSpPr>
        <p:spPr bwMode="auto">
          <a:xfrm flipV="1">
            <a:off x="4572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8"/>
          <p:cNvSpPr>
            <a:spLocks noGrp="1"/>
          </p:cNvSpPr>
          <p:nvPr>
            <p:ph sz="half" idx="4294967295"/>
          </p:nvPr>
        </p:nvSpPr>
        <p:spPr>
          <a:xfrm>
            <a:off x="3962400" y="457200"/>
            <a:ext cx="50292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ru-RU" sz="2800" dirty="0" smtClean="0"/>
              <a:t>Ходьба на лыжах очень популярна в нашей стране и является доступным, увлекательным и полезным занятием, прекрасным средством укрепления здоровья, закаливания, развития выносливости. Лыжные прогулки придают бодрость, повышают работоспособность, создают хорошее настроение.</a:t>
            </a: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066800"/>
            <a:ext cx="4130675" cy="4559300"/>
          </a:xfrm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584325" y="347663"/>
            <a:ext cx="254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Значение:</a:t>
            </a:r>
            <a:r>
              <a:rPr lang="ru-RU" dirty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762000" y="30480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Экипировка  лыжника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533400" y="914400"/>
            <a:ext cx="83058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Лыжи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dirty="0"/>
              <a:t>      * </a:t>
            </a:r>
            <a:r>
              <a:rPr lang="ru-RU" sz="2400" b="1" dirty="0"/>
              <a:t>деревянные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* пластиковые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Лыжные палки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*деревянные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*бамбуковые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</a:t>
            </a:r>
            <a:r>
              <a:rPr lang="ru-RU" sz="2400" b="1" dirty="0" err="1"/>
              <a:t>аллюминевые</a:t>
            </a:r>
            <a:endParaRPr lang="ru-RU" sz="2400" b="1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*стекло - пластиковые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Крепления (механические и автоматические)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Обувь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Одежда (лыжный костюм, куртка, шапочка, варежки)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sz="2400" b="1" dirty="0"/>
              <a:t> Мази и парафины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 держащие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 грунтовые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       * скользящие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2400" b="1" dirty="0"/>
              <a:t>- Лыжероллеры</a:t>
            </a:r>
          </a:p>
        </p:txBody>
      </p:sp>
      <p:pic>
        <p:nvPicPr>
          <p:cNvPr id="6148" name="Содержимое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990600"/>
            <a:ext cx="3276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800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5029200"/>
            <a:ext cx="143351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5029200"/>
            <a:ext cx="990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6"/>
          <p:cNvSpPr>
            <a:spLocks noGrp="1"/>
          </p:cNvSpPr>
          <p:nvPr>
            <p:ph idx="4294967295"/>
          </p:nvPr>
        </p:nvSpPr>
        <p:spPr>
          <a:xfrm>
            <a:off x="0" y="914400"/>
            <a:ext cx="8848725" cy="6324600"/>
          </a:xfrm>
        </p:spPr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Соблюдать дисциплину, всегда видеть и слышать учителя, так как подача команд, указаний и распоряжений производится при низкой температуре и их повторения должны быть сведены до минимума.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Следуя по лыжне за товарищем, сохраняйте интервал 3—4 м, а при спуске с горы не менее 30 м.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При спуске с горы не выставляйте палки перед собой, иначе</a:t>
            </a:r>
            <a:br>
              <a:rPr lang="ru-RU" sz="2200" dirty="0" smtClean="0"/>
            </a:br>
            <a:r>
              <a:rPr lang="ru-RU" sz="2200" dirty="0" smtClean="0"/>
              <a:t>в случае падения можно на них наткнуться.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При спуске с горы не останавливайтесь у ее подножия, так</a:t>
            </a:r>
            <a:br>
              <a:rPr lang="ru-RU" sz="2200" dirty="0" smtClean="0"/>
            </a:br>
            <a:r>
              <a:rPr lang="ru-RU" sz="2200" dirty="0" smtClean="0"/>
              <a:t>как на вас может наехать спускающийся следом лыжник.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Если во время занятий, коллективной прогулки, похода вы по</a:t>
            </a:r>
            <a:br>
              <a:rPr lang="ru-RU" sz="2200" dirty="0" smtClean="0"/>
            </a:br>
            <a:r>
              <a:rPr lang="ru-RU" sz="2200" dirty="0" smtClean="0"/>
              <a:t>какой-либо причине сошли с дистанции, то обязательно   предупредите об этом товарищей.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При переходе через проезжую дорогу обязательно снимайте</a:t>
            </a:r>
            <a:br>
              <a:rPr lang="ru-RU" sz="2200" dirty="0" smtClean="0"/>
            </a:br>
            <a:r>
              <a:rPr lang="ru-RU" sz="2200" dirty="0" smtClean="0"/>
              <a:t>лыжи.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200" dirty="0" smtClean="0"/>
              <a:t>Никогда не растирайте обмороженные участки тела снегом.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C00000"/>
                </a:solidFill>
              </a:rPr>
              <a:t>Техника безопасности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5"/>
          <p:cNvSpPr>
            <a:spLocks noGrp="1"/>
          </p:cNvSpPr>
          <p:nvPr>
            <p:ph idx="4294967295"/>
          </p:nvPr>
        </p:nvSpPr>
        <p:spPr>
          <a:xfrm>
            <a:off x="0" y="928688"/>
            <a:ext cx="9144000" cy="5500687"/>
          </a:xfrm>
        </p:spPr>
        <p:txBody>
          <a:bodyPr/>
          <a:lstStyle/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Никогда не срезать дистанции.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Если вас догнал соперник, уступите лыжню и не мешайте ему</a:t>
            </a:r>
            <a:r>
              <a:rPr lang="en-US" sz="2400" dirty="0" smtClean="0"/>
              <a:t> </a:t>
            </a:r>
            <a:r>
              <a:rPr lang="ru-RU" sz="2400" dirty="0" smtClean="0"/>
              <a:t>вас обгонять.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Догнав соперника, или обгоните его, или идите за ним, но не ближе   1 м.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За 100 м до финиша лыжню можно не уступать.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Во время эстафеты касаться участника своей команды можно</a:t>
            </a:r>
            <a:r>
              <a:rPr lang="en-US" sz="2400" dirty="0" smtClean="0"/>
              <a:t> </a:t>
            </a:r>
            <a:r>
              <a:rPr lang="ru-RU" sz="2400" dirty="0" smtClean="0"/>
              <a:t>только рукой и только в установленном для этого коридоре.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Во время прохождения дистанции нельзя менять лыжи.</a:t>
            </a:r>
          </a:p>
          <a:p>
            <a:pPr marL="514350" indent="-514350" eaLnBrk="1" hangingPunct="1">
              <a:buFont typeface="Franklin Gothic Medium" pitchFamily="34" charset="0"/>
              <a:buAutoNum type="arabicPeriod"/>
            </a:pPr>
            <a:r>
              <a:rPr lang="ru-RU" sz="2400" dirty="0" smtClean="0"/>
              <a:t>Если по какой-нибудь причине вы сошли с дистанции и не можете продолжить соревнование, то обязательно сообщите об этом  в судейскую коллегию.</a:t>
            </a:r>
          </a:p>
          <a:p>
            <a:pPr marL="514350" indent="-514350" eaLnBrk="1" hangingPunct="1"/>
            <a:endParaRPr lang="ru-RU" sz="2400" dirty="0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09600" y="2286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C00000"/>
                </a:solidFill>
              </a:rPr>
              <a:t>Основные правила соревнований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Подведение итогов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447800"/>
            <a:ext cx="8464550" cy="4648200"/>
          </a:xfrm>
        </p:spPr>
        <p:txBody>
          <a:bodyPr/>
          <a:lstStyle/>
          <a:p>
            <a:r>
              <a:rPr lang="ru-RU" dirty="0" smtClean="0"/>
              <a:t>Что нового  вы узнали на уроке?</a:t>
            </a:r>
          </a:p>
          <a:p>
            <a:endParaRPr lang="ru-RU" dirty="0" smtClean="0"/>
          </a:p>
          <a:p>
            <a:r>
              <a:rPr lang="ru-RU" dirty="0" smtClean="0"/>
              <a:t>Почему нужно заниматься зимними видами спорта?</a:t>
            </a:r>
          </a:p>
          <a:p>
            <a:endParaRPr lang="ru-RU" dirty="0" smtClean="0"/>
          </a:p>
          <a:p>
            <a:r>
              <a:rPr lang="ru-RU" dirty="0" smtClean="0"/>
              <a:t>Какое влияние оказывает лыжная подготовка на ваш организм?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24000"/>
            <a:ext cx="8007350" cy="4572000"/>
          </a:xfrm>
        </p:spPr>
        <p:txBody>
          <a:bodyPr/>
          <a:lstStyle/>
          <a:p>
            <a:r>
              <a:rPr lang="ru-RU" dirty="0" smtClean="0"/>
              <a:t>Подготовить лыжный инвентарь и одежду.</a:t>
            </a:r>
          </a:p>
          <a:p>
            <a:r>
              <a:rPr lang="ru-RU" dirty="0" smtClean="0"/>
              <a:t>На выбор:</a:t>
            </a:r>
          </a:p>
          <a:p>
            <a:r>
              <a:rPr lang="ru-RU" dirty="0" smtClean="0"/>
              <a:t>Прочитать по учебнику « Техника безопасности на уроках по лыжной подготовке» </a:t>
            </a:r>
          </a:p>
          <a:p>
            <a:r>
              <a:rPr lang="ru-RU" dirty="0" smtClean="0"/>
              <a:t>Подготовить сообщение об одном из  зимних видов спорта.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747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Задачи урока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143000"/>
            <a:ext cx="8312150" cy="49530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Проверить уровень знаний по разделу программы: «Гимнастика и элементы акробатики».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Развивать интерес к зимним видам спорта.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Познакомить учеников с правилами  техники безопасности по лыжной подготовке.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Воспитание чувства ответственности и дисциплинированности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3593" y="2057400"/>
            <a:ext cx="81094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441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Источники: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609600"/>
            <a:ext cx="8077200" cy="4495800"/>
          </a:xfrm>
        </p:spPr>
        <p:txBody>
          <a:bodyPr/>
          <a:lstStyle/>
          <a:p>
            <a:pPr marL="609600" indent="-609600" eaLnBrk="1" hangingPunct="1">
              <a:buFontTx/>
              <a:buAutoNum type="arabicPlain"/>
              <a:defRPr/>
            </a:pPr>
            <a:r>
              <a:rPr lang="ru-RU" sz="2400" b="1" dirty="0" smtClean="0"/>
              <a:t>В.С.Кузнецов, </a:t>
            </a:r>
            <a:r>
              <a:rPr lang="ru-RU" sz="2400" b="1" dirty="0" err="1" smtClean="0"/>
              <a:t>Г.А.Колодницкий</a:t>
            </a:r>
            <a:r>
              <a:rPr lang="ru-RU" sz="2400" b="1" dirty="0" smtClean="0"/>
              <a:t>  Методика обучения основным видам движений на уроках физической культуры в школе «</a:t>
            </a:r>
            <a:r>
              <a:rPr lang="ru-RU" sz="2400" b="1" dirty="0" err="1" smtClean="0"/>
              <a:t>Владос</a:t>
            </a:r>
            <a:r>
              <a:rPr lang="ru-RU" sz="2400" b="1" dirty="0" smtClean="0"/>
              <a:t>» Москва,2004 год (иллюстрации)</a:t>
            </a:r>
          </a:p>
          <a:p>
            <a:pPr marL="609600" indent="-609600" eaLnBrk="1" hangingPunct="1">
              <a:buFontTx/>
              <a:buAutoNum type="arabicPlain"/>
              <a:defRPr/>
            </a:pPr>
            <a:r>
              <a:rPr lang="ru-RU" sz="2400" b="1" dirty="0" smtClean="0"/>
              <a:t>П.К.Петров Методика преподавания гимнастики в школе «</a:t>
            </a:r>
            <a:r>
              <a:rPr lang="ru-RU" sz="2400" b="1" dirty="0" err="1" smtClean="0"/>
              <a:t>Владос</a:t>
            </a:r>
            <a:r>
              <a:rPr lang="ru-RU" sz="2400" b="1" dirty="0" smtClean="0"/>
              <a:t>» Москва, 2003 год</a:t>
            </a:r>
          </a:p>
          <a:p>
            <a:pPr marL="609600" indent="-609600" eaLnBrk="1" hangingPunct="1">
              <a:buFontTx/>
              <a:buAutoNum type="arabicPlain"/>
              <a:defRPr/>
            </a:pPr>
            <a:r>
              <a:rPr lang="ru-RU" sz="2400" b="1" dirty="0" smtClean="0"/>
              <a:t>Элементы презентации «</a:t>
            </a:r>
            <a:r>
              <a:rPr lang="ru-RU" sz="2400" dirty="0" smtClean="0"/>
              <a:t>Лыжная подготовка (5-9 </a:t>
            </a:r>
            <a:r>
              <a:rPr lang="ru-RU" sz="2400" dirty="0" err="1" smtClean="0"/>
              <a:t>кл</a:t>
            </a:r>
            <a:r>
              <a:rPr lang="ru-RU" sz="2400" dirty="0" smtClean="0"/>
              <a:t>.)»</a:t>
            </a:r>
            <a:r>
              <a:rPr lang="ru-RU" sz="2400" b="1" dirty="0" smtClean="0"/>
              <a:t>Автор: Горшков А.А., учитель физической культуры</a:t>
            </a:r>
          </a:p>
          <a:p>
            <a:pPr marL="609600" indent="-609600" eaLnBrk="1" hangingPunct="1">
              <a:buFontTx/>
              <a:buAutoNum type="arabicPlain"/>
              <a:defRPr/>
            </a:pPr>
            <a:r>
              <a:rPr lang="ru-RU" sz="2400" b="1" dirty="0" smtClean="0"/>
              <a:t>За основу взята презентация «Вопросы по гимнастике»</a:t>
            </a:r>
          </a:p>
          <a:p>
            <a:pPr marL="609600" indent="-609600" eaLnBrk="1" hangingPunct="1">
              <a:buFontTx/>
              <a:buAutoNum type="arabicPlain"/>
              <a:defRPr/>
            </a:pPr>
            <a:endParaRPr lang="ru-RU" sz="2400" b="1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81000" y="617220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/>
              <a:t>3      </a:t>
            </a:r>
            <a:r>
              <a:rPr lang="ru-RU" sz="2400" b="1" dirty="0">
                <a:hlinkClick r:id="rId2"/>
              </a:rPr>
              <a:t>http://www.novorab.ru/ArticleSection/Details/333</a:t>
            </a:r>
            <a:r>
              <a:rPr lang="ru-RU" sz="2400" b="1" dirty="0"/>
              <a:t> 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1000" y="5410201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lain" startAt="4"/>
            </a:pPr>
            <a:r>
              <a:rPr lang="ru-RU" sz="2400" b="1" dirty="0"/>
              <a:t>http://img0.liveinternet.ru/images/attach/c/6/90/554/90554256_4987267_vopros.gif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Место проведения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компьютерный класс.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Инвентарь и оборудование: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4400" dirty="0" err="1" smtClean="0">
                <a:solidFill>
                  <a:srgbClr val="0070C0"/>
                </a:solidFill>
              </a:rPr>
              <a:t>мультимедийный</a:t>
            </a:r>
            <a:r>
              <a:rPr lang="ru-RU" sz="4400" dirty="0" smtClean="0">
                <a:solidFill>
                  <a:srgbClr val="0070C0"/>
                </a:solidFill>
              </a:rPr>
              <a:t> проектор или компьютеры по количеству учеников, авторучка, тетрадь.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50925"/>
          </a:xfrm>
        </p:spPr>
        <p:txBody>
          <a:bodyPr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Ход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4864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Подготовительная часть </a:t>
            </a:r>
            <a:r>
              <a:rPr lang="ru-RU" b="1" dirty="0" smtClean="0"/>
              <a:t> (3 минуты).</a:t>
            </a:r>
          </a:p>
          <a:p>
            <a:pPr>
              <a:buNone/>
            </a:pPr>
            <a:r>
              <a:rPr lang="ru-RU" sz="2800" i="1" dirty="0" smtClean="0"/>
              <a:t>Проверка готовности класса к уроку (тетрадь, авторучка, дневник). Сообщение задач урока.</a:t>
            </a:r>
            <a:endParaRPr lang="ru-RU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Основная часть                    </a:t>
            </a:r>
            <a:r>
              <a:rPr lang="ru-RU" b="1" dirty="0" smtClean="0"/>
              <a:t>(39 минут).</a:t>
            </a:r>
            <a:endParaRPr lang="ru-RU" dirty="0" smtClean="0"/>
          </a:p>
          <a:p>
            <a:pPr>
              <a:buNone/>
            </a:pPr>
            <a:r>
              <a:rPr lang="ru-RU" sz="2800" i="1" dirty="0" smtClean="0"/>
              <a:t>Теоретический опрос (25минут).</a:t>
            </a:r>
          </a:p>
          <a:p>
            <a:pPr>
              <a:buNone/>
            </a:pPr>
            <a:r>
              <a:rPr lang="ru-RU" sz="2800" i="1" dirty="0" smtClean="0"/>
              <a:t>Взаимопроверка тестов и выставление оценок</a:t>
            </a:r>
          </a:p>
          <a:p>
            <a:pPr>
              <a:buNone/>
            </a:pPr>
            <a:r>
              <a:rPr lang="ru-RU" sz="2800" i="1" dirty="0" smtClean="0"/>
              <a:t>Техника безопасности по лыжной подготовке (13 минут)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Заключительная часть  </a:t>
            </a:r>
            <a:r>
              <a:rPr lang="ru-RU" b="1" dirty="0" smtClean="0"/>
              <a:t>(2 минуты).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i="1" dirty="0" smtClean="0"/>
              <a:t>Выставление оценок.</a:t>
            </a:r>
          </a:p>
          <a:p>
            <a:pPr>
              <a:buNone/>
            </a:pPr>
            <a:r>
              <a:rPr lang="ru-RU" sz="2800" i="1" dirty="0" smtClean="0"/>
              <a:t>Задание на дом: подготовить лыжный инвентарь, одежду</a:t>
            </a:r>
            <a:r>
              <a:rPr lang="ru-RU" sz="2800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667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Вопросы по теории гимнастики и акробатики </a:t>
            </a:r>
            <a:r>
              <a:rPr lang="en-US" sz="40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Cambria" pitchFamily="18" charset="0"/>
              </a:rPr>
              <a:t>5 класс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62400" y="4800600"/>
            <a:ext cx="4816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 dirty="0"/>
          </a:p>
        </p:txBody>
      </p:sp>
      <p:pic>
        <p:nvPicPr>
          <p:cNvPr id="3076" name="Picture 10" descr="gimnastka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733800"/>
            <a:ext cx="33528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990600"/>
            <a:ext cx="8458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Вам предстоит ответить на 20 вопросов по разделу: </a:t>
            </a:r>
            <a:b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i="1" dirty="0" smtClean="0">
                <a:solidFill>
                  <a:srgbClr val="C00000"/>
                </a:solidFill>
                <a:latin typeface="Cambria" pitchFamily="18" charset="0"/>
              </a:rPr>
              <a:t>«Гимнастика и элементы акробатики».</a:t>
            </a:r>
            <a:r>
              <a:rPr lang="en-US" sz="3200" i="1" dirty="0" smtClean="0">
                <a:solidFill>
                  <a:srgbClr val="C00000"/>
                </a:solidFill>
                <a:latin typeface="Cambria" pitchFamily="18" charset="0"/>
              </a:rPr>
              <a:t>   </a:t>
            </a:r>
            <a:r>
              <a:rPr lang="en-US" sz="3200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Они охватывают учебный материал начального и среднего звена. За правильный ответ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> - 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 1 балл. 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Оценка: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Cambria" pitchFamily="18" charset="0"/>
              </a:rPr>
              <a:t>«отлично»</a:t>
            </a: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 - </a:t>
            </a:r>
            <a:r>
              <a:rPr lang="ru-RU" sz="32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17 и более баллов,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rgbClr val="FFC000"/>
                </a:solidFill>
                <a:latin typeface="Cambria" pitchFamily="18" charset="0"/>
              </a:rPr>
              <a:t>  «хорошо» 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-  от 13 до 16 баллов, 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rgbClr val="0070C0"/>
                </a:solidFill>
                <a:latin typeface="Cambria" pitchFamily="18" charset="0"/>
              </a:rPr>
              <a:t>«удовлетворительно» </a:t>
            </a: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- </a:t>
            </a:r>
            <a: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Cambria" pitchFamily="18" charset="0"/>
              </a:rPr>
              <a:t>менее 13 баллов.</a:t>
            </a:r>
          </a:p>
        </p:txBody>
      </p:sp>
      <p:pic>
        <p:nvPicPr>
          <p:cNvPr id="4099" name="Picture 7" descr="http://img0.liveinternet.ru/images/attach/c/6/90/554/90554256_4987267_vopro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5720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1056</Words>
  <Application>Microsoft Office PowerPoint</Application>
  <PresentationFormat>Экран (4:3)</PresentationFormat>
  <Paragraphs>214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Трава</vt:lpstr>
      <vt:lpstr>Урок – презентация по физкультуре  5 класс. </vt:lpstr>
      <vt:lpstr>Тема урока </vt:lpstr>
      <vt:lpstr>  Цели урока:   </vt:lpstr>
      <vt:lpstr>Задачи урока</vt:lpstr>
      <vt:lpstr>Место проведения</vt:lpstr>
      <vt:lpstr>Инвентарь и оборудование:</vt:lpstr>
      <vt:lpstr>Ход урока: </vt:lpstr>
      <vt:lpstr>Вопросы по теории гимнастики и акробатики  5 класс</vt:lpstr>
      <vt:lpstr>Вам предстоит ответить на 20 вопросов по разделу:  «Гимнастика и элементы акробатики».    Они охватывают учебный материал начального и среднего звена. За правильный ответ -  1 балл.  Оценка: «отлично» -  17 и более баллов,    «хорошо» -  от 13 до 16 баллов,   «удовлетворительно» -  менее 13 баллов.</vt:lpstr>
      <vt:lpstr>Вопрос №1 Как называется вид строя изображённый на рисунке?</vt:lpstr>
      <vt:lpstr>Вопрос №2 Как называется расстояние между занимающимися, изображённое на рисунке?</vt:lpstr>
      <vt:lpstr>Вопрос №3 Какую команду подаёт учитель при построении в шеренгу по одному?</vt:lpstr>
      <vt:lpstr>Вопрос №4 Какую команду должен подать учитель, если ученики допустили ошибку при выполнении предыдущей команды?</vt:lpstr>
      <vt:lpstr>Вопрос №5 В какую сторону осуществляется поворот головы при команде «Равняйсь!»?</vt:lpstr>
      <vt:lpstr>Вопрос №6  Какие действия ты должен выполнить при перестроении из одной шеренги в две, если по расчёту у тебя второй номер?</vt:lpstr>
      <vt:lpstr>Вопрос №7 Что проверяют при  помощи теста «Наклон вперёд из положения сидя на мате»?</vt:lpstr>
      <vt:lpstr>Вопрос №8 Какой кувырок изображён на рисунке?</vt:lpstr>
      <vt:lpstr>Вопрос №9 На каком рисунке изображена стойка на лопатках перекатом назад из упора присев?</vt:lpstr>
      <vt:lpstr>Вопрос №10 На каком рисунке изображено лазание по канату в два приёма?</vt:lpstr>
      <vt:lpstr>Вопрос №11 На каком рисунке изображено положение «Основная стойка»? </vt:lpstr>
      <vt:lpstr>Вопрос №12 На каком рисунке изображено положение  «Стойка ноги врозь, руки на пояс»?</vt:lpstr>
      <vt:lpstr>Вопрос №13 На каком рисунке изображено положение   «Руки вверх наружу»?</vt:lpstr>
      <vt:lpstr>Вопрос №14 На каком рисунке изображено положение «Сед»?</vt:lpstr>
      <vt:lpstr>Вопрос №15 На каком рисунке изображено положение «Палка перед грудью»?</vt:lpstr>
      <vt:lpstr>Вопрос  №16 Зачем гимнаст поднимает правую руку вверх перед выполнением упражнения?</vt:lpstr>
      <vt:lpstr>Вопрос №17 На каком рисунке изображено положение «Сед углом»?</vt:lpstr>
      <vt:lpstr>Вопрос №18 При расчёте по порядку, что должен сделать замыкающий?</vt:lpstr>
      <vt:lpstr>Вопрос №19 Что дают занятия гимнастикой и акробатикой для организма школьника?</vt:lpstr>
      <vt:lpstr>Вопрос №20 На сколько градусов нужно повернуться при команде: «Направо! или  налево!»?</vt:lpstr>
      <vt:lpstr>Взаимопроверка тестов</vt:lpstr>
      <vt:lpstr>Ключ</vt:lpstr>
      <vt:lpstr>Слайд 32</vt:lpstr>
      <vt:lpstr>Слайд 33</vt:lpstr>
      <vt:lpstr>Слайд 34</vt:lpstr>
      <vt:lpstr>Слайд 35</vt:lpstr>
      <vt:lpstr>Слайд 36</vt:lpstr>
      <vt:lpstr>Слайд 37</vt:lpstr>
      <vt:lpstr>Подведение итогов </vt:lpstr>
      <vt:lpstr>Домашнее задание</vt:lpstr>
      <vt:lpstr>Слайд 40</vt:lpstr>
      <vt:lpstr>Источники: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42</cp:revision>
  <cp:lastPrinted>1601-01-01T00:00:00Z</cp:lastPrinted>
  <dcterms:created xsi:type="dcterms:W3CDTF">1601-01-01T00:00:00Z</dcterms:created>
  <dcterms:modified xsi:type="dcterms:W3CDTF">2013-10-09T20:08:24Z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